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62" r:id="rId2"/>
    <p:sldId id="298" r:id="rId3"/>
    <p:sldId id="309" r:id="rId4"/>
    <p:sldId id="277" r:id="rId5"/>
    <p:sldId id="281" r:id="rId6"/>
    <p:sldId id="307" r:id="rId7"/>
    <p:sldId id="421" r:id="rId8"/>
    <p:sldId id="302" r:id="rId9"/>
    <p:sldId id="303" r:id="rId10"/>
    <p:sldId id="304" r:id="rId11"/>
    <p:sldId id="305" r:id="rId12"/>
    <p:sldId id="306" r:id="rId13"/>
    <p:sldId id="310" r:id="rId14"/>
    <p:sldId id="422" r:id="rId15"/>
    <p:sldId id="423"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73678" autoAdjust="0"/>
  </p:normalViewPr>
  <p:slideViewPr>
    <p:cSldViewPr>
      <p:cViewPr varScale="1">
        <p:scale>
          <a:sx n="84" d="100"/>
          <a:sy n="84" d="100"/>
        </p:scale>
        <p:origin x="24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F1731-64F7-47B9-834C-F70CA345CDE4}" type="datetimeFigureOut">
              <a:rPr lang="en-GB" smtClean="0"/>
              <a:t>16/03/2020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4D3AB-845B-4E2A-B360-C7AE78251921}" type="slidenum">
              <a:rPr lang="en-GB" smtClean="0"/>
              <a:t>‹#›</a:t>
            </a:fld>
            <a:endParaRPr lang="en-GB"/>
          </a:p>
        </p:txBody>
      </p:sp>
    </p:spTree>
    <p:extLst>
      <p:ext uri="{BB962C8B-B14F-4D97-AF65-F5344CB8AC3E}">
        <p14:creationId xmlns:p14="http://schemas.microsoft.com/office/powerpoint/2010/main" val="189502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04D3AB-845B-4E2A-B360-C7AE78251921}" type="slidenum">
              <a:rPr lang="en-GB" smtClean="0"/>
              <a:t>1</a:t>
            </a:fld>
            <a:endParaRPr lang="en-GB"/>
          </a:p>
        </p:txBody>
      </p:sp>
    </p:spTree>
    <p:extLst>
      <p:ext uri="{BB962C8B-B14F-4D97-AF65-F5344CB8AC3E}">
        <p14:creationId xmlns:p14="http://schemas.microsoft.com/office/powerpoint/2010/main" val="334577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GB" sz="2800" dirty="0"/>
              <a:t>Agreed area of focus – Children and Young People in key stage transition</a:t>
            </a:r>
          </a:p>
          <a:p>
            <a:pPr marL="914400" lvl="2" indent="0">
              <a:buFont typeface="Arial" panose="020B0604020202020204" pitchFamily="34" charset="0"/>
              <a:buNone/>
            </a:pPr>
            <a:r>
              <a:rPr lang="en-GB" sz="2800" dirty="0"/>
              <a:t>Assistance with training</a:t>
            </a:r>
          </a:p>
          <a:p>
            <a:pPr marL="914400" lvl="2" indent="0">
              <a:buFont typeface="Arial" panose="020B0604020202020204" pitchFamily="34" charset="0"/>
              <a:buNone/>
            </a:pPr>
            <a:r>
              <a:rPr lang="en-GB" sz="2800" dirty="0"/>
              <a:t>Joint Aspirations Day at the University of Suffolk – Virtual School, Leaving Care Team, Fostering, taking place 28</a:t>
            </a:r>
            <a:r>
              <a:rPr lang="en-GB" sz="2800" baseline="30000" dirty="0"/>
              <a:t>th</a:t>
            </a:r>
            <a:r>
              <a:rPr lang="en-GB" sz="2800" dirty="0"/>
              <a:t> March. Will count towards CPD for carers</a:t>
            </a:r>
          </a:p>
          <a:p>
            <a:pPr marL="914400" lvl="2" indent="0">
              <a:buFont typeface="Arial" panose="020B0604020202020204" pitchFamily="34" charset="0"/>
              <a:buNone/>
            </a:pPr>
            <a:r>
              <a:rPr lang="en-GB" sz="2800" dirty="0"/>
              <a:t>Ongoing training for Foster Carers – Virtual School are  now offering training workshops to Carers, PEP process, Pupil Premium Grant, applying for a school</a:t>
            </a:r>
          </a:p>
          <a:p>
            <a:pPr marL="914400" lvl="2" indent="0">
              <a:buFont typeface="Arial" panose="020B0604020202020204" pitchFamily="34" charset="0"/>
              <a:buNone/>
            </a:pPr>
            <a:r>
              <a:rPr lang="en-GB" sz="2800" dirty="0"/>
              <a:t>Examples of Carers experiencing difficulties – confidence building after a difficult school meeting, advice and support around a child being bullied</a:t>
            </a:r>
          </a:p>
          <a:p>
            <a:pPr marL="914400" lvl="2" indent="0">
              <a:buFont typeface="Arial" panose="020B0604020202020204" pitchFamily="34" charset="0"/>
              <a:buNone/>
            </a:pPr>
            <a:r>
              <a:rPr lang="en-GB" sz="2800" dirty="0"/>
              <a:t>New carers forums – Education, Online Safety, Health, Therapeutic services</a:t>
            </a:r>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10</a:t>
            </a:fld>
            <a:endParaRPr lang="en-GB"/>
          </a:p>
        </p:txBody>
      </p:sp>
    </p:spTree>
    <p:extLst>
      <p:ext uri="{BB962C8B-B14F-4D97-AF65-F5344CB8AC3E}">
        <p14:creationId xmlns:p14="http://schemas.microsoft.com/office/powerpoint/2010/main" val="173781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Geographically – Less able to have all of our champs together for network meetings and training, aspiration events really need to be held in three settings.</a:t>
            </a:r>
          </a:p>
          <a:p>
            <a:r>
              <a:rPr lang="en-GB"/>
              <a:t>Due to the nature of foster care some of our original Education Champions are no longer free to be involved in the project.</a:t>
            </a:r>
          </a:p>
          <a:p>
            <a:r>
              <a:rPr lang="en-GB"/>
              <a:t>Engagement. This has been a recurring issue across many of the LAs involved in the project. </a:t>
            </a:r>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11</a:t>
            </a:fld>
            <a:endParaRPr lang="en-GB"/>
          </a:p>
        </p:txBody>
      </p:sp>
    </p:spTree>
    <p:extLst>
      <p:ext uri="{BB962C8B-B14F-4D97-AF65-F5344CB8AC3E}">
        <p14:creationId xmlns:p14="http://schemas.microsoft.com/office/powerpoint/2010/main" val="24793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cohort of year 6 and year 11 children, how do we focus our efforts on those children and carers who would most benefit?</a:t>
            </a:r>
          </a:p>
          <a:p>
            <a:r>
              <a:rPr lang="en-GB" dirty="0"/>
              <a:t>Further Aspiration Events – At Higher Education settings across the County</a:t>
            </a:r>
          </a:p>
          <a:p>
            <a:r>
              <a:rPr lang="en-GB" dirty="0"/>
              <a:t>We’d like our new ‘toolkit’ training to offer an Education component following the main part of the course, an Ed Champ could help develop this and deliver the training alongside the course facilitator</a:t>
            </a:r>
          </a:p>
          <a:p>
            <a:r>
              <a:rPr lang="en-GB" dirty="0"/>
              <a:t>How could we support new carers?</a:t>
            </a:r>
          </a:p>
          <a:p>
            <a:endParaRPr lang="en-GB" dirty="0"/>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12</a:t>
            </a:fld>
            <a:endParaRPr lang="en-GB"/>
          </a:p>
        </p:txBody>
      </p:sp>
    </p:spTree>
    <p:extLst>
      <p:ext uri="{BB962C8B-B14F-4D97-AF65-F5344CB8AC3E}">
        <p14:creationId xmlns:p14="http://schemas.microsoft.com/office/powerpoint/2010/main" val="40655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Susan to introduce</a:t>
            </a:r>
          </a:p>
        </p:txBody>
      </p:sp>
      <p:sp>
        <p:nvSpPr>
          <p:cNvPr id="4" name="Slide Number Placeholder 3"/>
          <p:cNvSpPr>
            <a:spLocks noGrp="1"/>
          </p:cNvSpPr>
          <p:nvPr>
            <p:ph type="sldNum" sz="quarter" idx="5"/>
          </p:nvPr>
        </p:nvSpPr>
        <p:spPr/>
        <p:txBody>
          <a:bodyPr/>
          <a:lstStyle/>
          <a:p>
            <a:fld id="{1404D3AB-845B-4E2A-B360-C7AE78251921}" type="slidenum">
              <a:rPr lang="en-GB" smtClean="0"/>
              <a:t>13</a:t>
            </a:fld>
            <a:endParaRPr lang="en-GB"/>
          </a:p>
        </p:txBody>
      </p:sp>
    </p:spTree>
    <p:extLst>
      <p:ext uri="{BB962C8B-B14F-4D97-AF65-F5344CB8AC3E}">
        <p14:creationId xmlns:p14="http://schemas.microsoft.com/office/powerpoint/2010/main" val="299518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 Closing remarks: thanks, evaluation and lunch.  Share slides info.</a:t>
            </a:r>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14</a:t>
            </a:fld>
            <a:endParaRPr lang="en-GB"/>
          </a:p>
        </p:txBody>
      </p:sp>
    </p:spTree>
    <p:extLst>
      <p:ext uri="{BB962C8B-B14F-4D97-AF65-F5344CB8AC3E}">
        <p14:creationId xmlns:p14="http://schemas.microsoft.com/office/powerpoint/2010/main" val="221816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04D3AB-845B-4E2A-B360-C7AE78251921}" type="slidenum">
              <a:rPr lang="en-GB" smtClean="0"/>
              <a:t>2</a:t>
            </a:fld>
            <a:endParaRPr lang="en-GB"/>
          </a:p>
        </p:txBody>
      </p:sp>
    </p:spTree>
    <p:extLst>
      <p:ext uri="{BB962C8B-B14F-4D97-AF65-F5344CB8AC3E}">
        <p14:creationId xmlns:p14="http://schemas.microsoft.com/office/powerpoint/2010/main" val="146782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Arial" panose="020B0604020202020204" pitchFamily="34" charset="0"/>
                <a:cs typeface="Arial" panose="020B0604020202020204" pitchFamily="34" charset="0"/>
              </a:rPr>
              <a:t>The programme aims to raise the educational outcomes of looked after children by increasing foster carers’ knowledge and confidence in their role as educators.  So the fundamental concern is the attainment gap between children who are looked after and other children.  It draws on research evidence around the huge importance of adult interaction and support for children’s learning at home.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Arial" panose="020B0604020202020204" pitchFamily="34" charset="0"/>
                <a:cs typeface="Arial" panose="020B0604020202020204" pitchFamily="34" charset="0"/>
              </a:rPr>
              <a:t>So the area we are influencing is foster carer knowledge and confidence, with the aim of then having an impact on children.  The approach of the programme is peer support project work across local authorities, also supported by an information strand.  In this model Education Champions, who are foster carers with a particular skillset or experience in education, work closely with other foster carers within a peer support framework.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Arial" panose="020B0604020202020204" pitchFamily="34" charset="0"/>
                <a:cs typeface="Arial" panose="020B0604020202020204" pitchFamily="34" charset="0"/>
              </a:rPr>
              <a:t>The project work is embedded within each local authority, each of whom has identified a cohort of children to fit their strategic aims, based on a partnership model between the </a:t>
            </a:r>
            <a:r>
              <a:rPr lang="en-US" sz="1600" dirty="0">
                <a:latin typeface="Arial" panose="020B0604020202020204" pitchFamily="34" charset="0"/>
                <a:cs typeface="Arial" panose="020B0604020202020204" pitchFamily="34" charset="0"/>
              </a:rPr>
              <a:t>local authority and The Fostering Network.  In most cases this has been sited within the fostering service, but in two cases within the virtual school.  The aim is to work closely and be complementary to existing services, to achieve an approach that becomes embedded within local services. </a:t>
            </a:r>
          </a:p>
          <a:p>
            <a:endParaRPr lang="en-GB" dirty="0"/>
          </a:p>
        </p:txBody>
      </p:sp>
      <p:sp>
        <p:nvSpPr>
          <p:cNvPr id="4" name="Slide Number Placeholder 3"/>
          <p:cNvSpPr>
            <a:spLocks noGrp="1"/>
          </p:cNvSpPr>
          <p:nvPr>
            <p:ph type="sldNum" sz="quarter" idx="5"/>
          </p:nvPr>
        </p:nvSpPr>
        <p:spPr/>
        <p:txBody>
          <a:bodyPr/>
          <a:lstStyle/>
          <a:p>
            <a:fld id="{1404D3AB-845B-4E2A-B360-C7AE78251921}" type="slidenum">
              <a:rPr lang="en-GB" smtClean="0"/>
              <a:t>3</a:t>
            </a:fld>
            <a:endParaRPr lang="en-GB"/>
          </a:p>
        </p:txBody>
      </p:sp>
    </p:spTree>
    <p:extLst>
      <p:ext uri="{BB962C8B-B14F-4D97-AF65-F5344CB8AC3E}">
        <p14:creationId xmlns:p14="http://schemas.microsoft.com/office/powerpoint/2010/main" val="360190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04D3AB-845B-4E2A-B360-C7AE78251921}" type="slidenum">
              <a:rPr lang="en-GB" smtClean="0"/>
              <a:t>4</a:t>
            </a:fld>
            <a:endParaRPr lang="en-GB"/>
          </a:p>
        </p:txBody>
      </p:sp>
    </p:spTree>
    <p:extLst>
      <p:ext uri="{BB962C8B-B14F-4D97-AF65-F5344CB8AC3E}">
        <p14:creationId xmlns:p14="http://schemas.microsoft.com/office/powerpoint/2010/main" val="2947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 little here about the peer support framework: the boundaries of the role. </a:t>
            </a:r>
          </a:p>
          <a:p>
            <a:endParaRPr lang="en-GB" dirty="0"/>
          </a:p>
          <a:p>
            <a:r>
              <a:rPr lang="en-GB" dirty="0"/>
              <a:t>Supporting, signposting and sharing information – empowering, not ‘doing it for them’.</a:t>
            </a:r>
          </a:p>
          <a:p>
            <a:endParaRPr lang="en-GB" dirty="0"/>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5</a:t>
            </a:fld>
            <a:endParaRPr lang="en-GB"/>
          </a:p>
        </p:txBody>
      </p:sp>
    </p:spTree>
    <p:extLst>
      <p:ext uri="{BB962C8B-B14F-4D97-AF65-F5344CB8AC3E}">
        <p14:creationId xmlns:p14="http://schemas.microsoft.com/office/powerpoint/2010/main" val="196419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give you an example of how the project has looked at a local level, I am pleased to introduce my project partner Heidi Austin who will be giving a short case study about how the project has been implemented in Suffolk. </a:t>
            </a:r>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6</a:t>
            </a:fld>
            <a:endParaRPr lang="en-GB"/>
          </a:p>
        </p:txBody>
      </p:sp>
    </p:spTree>
    <p:extLst>
      <p:ext uri="{BB962C8B-B14F-4D97-AF65-F5344CB8AC3E}">
        <p14:creationId xmlns:p14="http://schemas.microsoft.com/office/powerpoint/2010/main" val="332250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give you an example of how the project has looked at a local level, I am pleased to introduce my project partner Heidi Austin who will be giving a short case study about how the project has been implemented in Suffolk. </a:t>
            </a:r>
          </a:p>
          <a:p>
            <a:endParaRPr lang="en-GB" dirty="0"/>
          </a:p>
        </p:txBody>
      </p:sp>
      <p:sp>
        <p:nvSpPr>
          <p:cNvPr id="4" name="Slide Number Placeholder 3"/>
          <p:cNvSpPr>
            <a:spLocks noGrp="1"/>
          </p:cNvSpPr>
          <p:nvPr>
            <p:ph type="sldNum" sz="quarter" idx="10"/>
          </p:nvPr>
        </p:nvSpPr>
        <p:spPr/>
        <p:txBody>
          <a:bodyPr/>
          <a:lstStyle/>
          <a:p>
            <a:fld id="{1404D3AB-845B-4E2A-B360-C7AE78251921}" type="slidenum">
              <a:rPr lang="en-GB" smtClean="0"/>
              <a:t>7</a:t>
            </a:fld>
            <a:endParaRPr lang="en-GB"/>
          </a:p>
        </p:txBody>
      </p:sp>
    </p:spTree>
    <p:extLst>
      <p:ext uri="{BB962C8B-B14F-4D97-AF65-F5344CB8AC3E}">
        <p14:creationId xmlns:p14="http://schemas.microsoft.com/office/powerpoint/2010/main" val="208683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Agreed focus – Area that Suffolk Virtual School and Fostering service feel is particularly difficult for our  Children in Care.</a:t>
            </a:r>
          </a:p>
          <a:p>
            <a:r>
              <a:rPr lang="en-GB" dirty="0"/>
              <a:t>Recruitment – Expressions of interest, informal interview, invitation to training</a:t>
            </a:r>
          </a:p>
          <a:p>
            <a:r>
              <a:rPr lang="en-GB" dirty="0"/>
              <a:t>Training offered at two locations, November and January.</a:t>
            </a:r>
          </a:p>
          <a:p>
            <a:r>
              <a:rPr lang="en-GB" dirty="0"/>
              <a:t>Allocation of carers based on those carers with children in year 6 and year 11. As location based as we have been able to make it.</a:t>
            </a:r>
          </a:p>
        </p:txBody>
      </p:sp>
      <p:sp>
        <p:nvSpPr>
          <p:cNvPr id="4" name="Slide Number Placeholder 3"/>
          <p:cNvSpPr>
            <a:spLocks noGrp="1"/>
          </p:cNvSpPr>
          <p:nvPr>
            <p:ph type="sldNum" sz="quarter" idx="10"/>
          </p:nvPr>
        </p:nvSpPr>
        <p:spPr/>
        <p:txBody>
          <a:bodyPr/>
          <a:lstStyle/>
          <a:p>
            <a:fld id="{1404D3AB-845B-4E2A-B360-C7AE78251921}" type="slidenum">
              <a:rPr lang="en-GB" smtClean="0"/>
              <a:t>8</a:t>
            </a:fld>
            <a:endParaRPr lang="en-GB"/>
          </a:p>
        </p:txBody>
      </p:sp>
    </p:spTree>
    <p:extLst>
      <p:ext uri="{BB962C8B-B14F-4D97-AF65-F5344CB8AC3E}">
        <p14:creationId xmlns:p14="http://schemas.microsoft.com/office/powerpoint/2010/main" val="89001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Facilitated meeting where agreed focus was identified </a:t>
            </a:r>
          </a:p>
          <a:p>
            <a:r>
              <a:rPr lang="en-GB" dirty="0"/>
              <a:t>Training was tailored from two full days to two separate training events for two cohorts due to location</a:t>
            </a:r>
          </a:p>
          <a:p>
            <a:r>
              <a:rPr lang="en-GB" dirty="0"/>
              <a:t>Regular ‘check ins’</a:t>
            </a:r>
          </a:p>
          <a:p>
            <a:r>
              <a:rPr lang="en-GB" dirty="0"/>
              <a:t>Meetings with the other pilot local authorities to share challenges, progress and resources</a:t>
            </a:r>
          </a:p>
          <a:p>
            <a:r>
              <a:rPr lang="en-GB" dirty="0"/>
              <a:t>The fostering network are evaluating the programme on behalf of all the participating Las.</a:t>
            </a:r>
          </a:p>
        </p:txBody>
      </p:sp>
      <p:sp>
        <p:nvSpPr>
          <p:cNvPr id="4" name="Slide Number Placeholder 3"/>
          <p:cNvSpPr>
            <a:spLocks noGrp="1"/>
          </p:cNvSpPr>
          <p:nvPr>
            <p:ph type="sldNum" sz="quarter" idx="10"/>
          </p:nvPr>
        </p:nvSpPr>
        <p:spPr/>
        <p:txBody>
          <a:bodyPr/>
          <a:lstStyle/>
          <a:p>
            <a:fld id="{1404D3AB-845B-4E2A-B360-C7AE78251921}" type="slidenum">
              <a:rPr lang="en-GB" smtClean="0"/>
              <a:t>9</a:t>
            </a:fld>
            <a:endParaRPr lang="en-GB"/>
          </a:p>
        </p:txBody>
      </p:sp>
    </p:spTree>
    <p:extLst>
      <p:ext uri="{BB962C8B-B14F-4D97-AF65-F5344CB8AC3E}">
        <p14:creationId xmlns:p14="http://schemas.microsoft.com/office/powerpoint/2010/main" val="171000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352087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2654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20932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84294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02758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1697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4500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42067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64106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6E7496-4709-4F35-91D6-CFD9166E8D4F}"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40402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7406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65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15308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7496-4709-4F35-91D6-CFD9166E8D4F}" type="datetimeFigureOut">
              <a:rPr lang="en-GB" smtClean="0"/>
              <a:t>16/03/2020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80980-1E8A-4E6E-BFCE-E520B608FEA3}" type="slidenum">
              <a:rPr lang="en-GB" smtClean="0"/>
              <a:t>‹#›</a:t>
            </a:fld>
            <a:endParaRPr lang="en-GB"/>
          </a:p>
        </p:txBody>
      </p:sp>
    </p:spTree>
    <p:extLst>
      <p:ext uri="{BB962C8B-B14F-4D97-AF65-F5344CB8AC3E}">
        <p14:creationId xmlns:p14="http://schemas.microsoft.com/office/powerpoint/2010/main" val="161657245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hefosteringnetwork.org.uk/" TargetMode="Externa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work gri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4" y="-315416"/>
            <a:ext cx="11341260" cy="7560840"/>
          </a:xfrm>
          <a:prstGeom prst="rect">
            <a:avLst/>
          </a:prstGeom>
        </p:spPr>
      </p:pic>
    </p:spTree>
    <p:extLst>
      <p:ext uri="{BB962C8B-B14F-4D97-AF65-F5344CB8AC3E}">
        <p14:creationId xmlns:p14="http://schemas.microsoft.com/office/powerpoint/2010/main" val="181292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Working with the Virtual School</a:t>
            </a:r>
          </a:p>
          <a:p>
            <a:pPr marL="457200" indent="-457200">
              <a:buFont typeface="Arial" panose="020B0604020202020204" pitchFamily="34" charset="0"/>
              <a:buChar char="•"/>
            </a:pPr>
            <a:r>
              <a:rPr lang="en-GB" sz="2800" dirty="0"/>
              <a:t>Recruitment and training of excellent education advocates</a:t>
            </a:r>
          </a:p>
          <a:p>
            <a:pPr marL="457200" indent="-457200">
              <a:buFont typeface="Arial" panose="020B0604020202020204" pitchFamily="34" charset="0"/>
              <a:buChar char="•"/>
            </a:pPr>
            <a:r>
              <a:rPr lang="en-GB" sz="2800" dirty="0"/>
              <a:t>Referral service for Foster Carers experiencing difficulties</a:t>
            </a:r>
          </a:p>
          <a:p>
            <a:pPr marL="457200" indent="-457200">
              <a:buFont typeface="Arial" panose="020B0604020202020204" pitchFamily="34" charset="0"/>
              <a:buChar char="•"/>
            </a:pPr>
            <a:r>
              <a:rPr lang="en-GB" sz="2800" dirty="0"/>
              <a:t>Support Groups / New carers forum</a:t>
            </a:r>
          </a:p>
          <a:p>
            <a:pPr marL="457200" indent="-457200">
              <a:buFont typeface="Arial" panose="020B0604020202020204" pitchFamily="34" charset="0"/>
              <a:buChar char="•"/>
            </a:pPr>
            <a:endParaRPr lang="en-GB" sz="2800" dirty="0"/>
          </a:p>
          <a:p>
            <a:pPr marL="342900" indent="-342900">
              <a:spcAft>
                <a:spcPts val="1200"/>
              </a:spcAft>
              <a:buFont typeface="Arial" panose="020B0604020202020204" pitchFamily="34" charset="0"/>
              <a:buChar char="•"/>
            </a:pPr>
            <a:endParaRPr lang="en-GB" sz="2800" dirty="0"/>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t>What has gone well?</a:t>
            </a:r>
            <a:endParaRPr lang="en-GB" sz="28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19185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t>Geographical – Suffolk is a big County!</a:t>
            </a:r>
          </a:p>
          <a:p>
            <a:pPr marL="457200" indent="-457200">
              <a:buFont typeface="Arial" panose="020B0604020202020204" pitchFamily="34" charset="0"/>
              <a:buChar char="•"/>
            </a:pPr>
            <a:r>
              <a:rPr lang="en-GB" sz="2800" dirty="0"/>
              <a:t>Retention</a:t>
            </a:r>
          </a:p>
          <a:p>
            <a:pPr marL="457200" indent="-457200">
              <a:buFont typeface="Arial" panose="020B0604020202020204" pitchFamily="34" charset="0"/>
              <a:buChar char="•"/>
            </a:pPr>
            <a:r>
              <a:rPr lang="en-GB" sz="2800" dirty="0"/>
              <a:t>Engagement</a:t>
            </a:r>
          </a:p>
          <a:p>
            <a:pPr marL="342900" indent="-342900">
              <a:spcAft>
                <a:spcPts val="1200"/>
              </a:spcAft>
              <a:buFont typeface="Arial" panose="020B0604020202020204" pitchFamily="34" charset="0"/>
              <a:buChar char="•"/>
            </a:pPr>
            <a:endParaRPr lang="en-GB" sz="2800" dirty="0"/>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t>Challenges</a:t>
            </a:r>
            <a:endParaRPr lang="en-GB" sz="28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91337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t>A whole new cohort of Carers</a:t>
            </a:r>
          </a:p>
          <a:p>
            <a:pPr marL="457200" indent="-457200">
              <a:buFont typeface="Arial" panose="020B0604020202020204" pitchFamily="34" charset="0"/>
              <a:buChar char="•"/>
            </a:pPr>
            <a:r>
              <a:rPr lang="en-GB" sz="2800" dirty="0"/>
              <a:t>An education ‘Bolt On’ for our new ‘Toolkit’ training</a:t>
            </a:r>
          </a:p>
          <a:p>
            <a:pPr marL="457200" indent="-457200">
              <a:buFont typeface="Arial" panose="020B0604020202020204" pitchFamily="34" charset="0"/>
              <a:buChar char="•"/>
            </a:pPr>
            <a:r>
              <a:rPr lang="en-GB" sz="2800" dirty="0"/>
              <a:t>Further Aspiration Events</a:t>
            </a:r>
          </a:p>
          <a:p>
            <a:pPr marL="457200" indent="-457200">
              <a:buFont typeface="Arial" panose="020B0604020202020204" pitchFamily="34" charset="0"/>
              <a:buChar char="•"/>
            </a:pPr>
            <a:r>
              <a:rPr lang="en-GB" sz="2800" dirty="0"/>
              <a:t>Embed the project model into Suffolk Fostering Service – a more geographical model?</a:t>
            </a:r>
          </a:p>
          <a:p>
            <a:pPr marL="457200" indent="-457200">
              <a:buFont typeface="Arial" panose="020B0604020202020204" pitchFamily="34" charset="0"/>
              <a:buChar char="•"/>
            </a:pPr>
            <a:r>
              <a:rPr lang="en-GB" sz="2800" dirty="0"/>
              <a:t>More involvement with Social Work colleagues across Children’s Services and new Foster Carers</a:t>
            </a:r>
          </a:p>
          <a:p>
            <a:pPr marL="342900" indent="-342900">
              <a:spcAft>
                <a:spcPts val="1200"/>
              </a:spcAft>
              <a:buFont typeface="Arial" panose="020B0604020202020204" pitchFamily="34" charset="0"/>
              <a:buChar char="•"/>
            </a:pPr>
            <a:endParaRPr lang="en-GB" sz="2800" dirty="0"/>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t>Future Developments</a:t>
            </a:r>
            <a:endParaRPr lang="en-GB" sz="28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82452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work gri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4" y="-315416"/>
            <a:ext cx="11341260" cy="7560840"/>
          </a:xfrm>
          <a:prstGeom prst="rect">
            <a:avLst/>
          </a:prstGeom>
        </p:spPr>
      </p:pic>
    </p:spTree>
    <p:extLst>
      <p:ext uri="{BB962C8B-B14F-4D97-AF65-F5344CB8AC3E}">
        <p14:creationId xmlns:p14="http://schemas.microsoft.com/office/powerpoint/2010/main" val="239202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640" y="2291537"/>
            <a:ext cx="8064896" cy="4108817"/>
          </a:xfrm>
          <a:prstGeom prst="rect">
            <a:avLst/>
          </a:prstGeom>
          <a:noFill/>
        </p:spPr>
        <p:txBody>
          <a:bodyPr wrap="square" rtlCol="0">
            <a:spAutoFit/>
          </a:bodyPr>
          <a:lstStyle/>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Fostering Potential project work continues until end of April 2020.  </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Supplementary evaluation to explore how the approach has been embedded in local authorities</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Fostering Network considering future work incorporating an education peer-support approach, including integration with the Mockingbird programme.</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Education peer-support training being piloted by the Fostering Network</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What next?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170933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1427" y="2492896"/>
            <a:ext cx="8076326" cy="3108543"/>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Thank you</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hlinkClick r:id="rId2"/>
              </a:rPr>
              <a:t>www.thefosteringnetwork.org.uk</a:t>
            </a:r>
            <a:endParaRPr lang="en-GB" sz="2400" dirty="0">
              <a:latin typeface="Arial" panose="020B0604020202020204" pitchFamily="34" charset="0"/>
              <a:cs typeface="Arial" panose="020B0604020202020204" pitchFamily="34" charset="0"/>
            </a:endParaRPr>
          </a:p>
          <a:p>
            <a:pPr lvl="0" algn="ctr"/>
            <a:endParaRPr lang="en-GB" sz="2400" dirty="0">
              <a:latin typeface="Arial" panose="020B0604020202020204" pitchFamily="34" charset="0"/>
              <a:cs typeface="Arial" panose="020B0604020202020204" pitchFamily="34" charset="0"/>
            </a:endParaRPr>
          </a:p>
          <a:p>
            <a:pPr lvl="0" algn="ctr"/>
            <a:r>
              <a:rPr lang="en-GB" sz="2400" dirty="0">
                <a:latin typeface="Arial" panose="020B0604020202020204" pitchFamily="34" charset="0"/>
                <a:cs typeface="Arial" panose="020B0604020202020204" pitchFamily="34" charset="0"/>
              </a:rPr>
              <a:t>Member helpline: </a:t>
            </a:r>
            <a:r>
              <a:rPr lang="en-US" sz="2400" dirty="0">
                <a:latin typeface="Arial" panose="020B0604020202020204" pitchFamily="34" charset="0"/>
                <a:cs typeface="Arial" panose="020B0604020202020204" pitchFamily="34" charset="0"/>
              </a:rPr>
              <a:t>0207 401 9582</a:t>
            </a:r>
          </a:p>
          <a:p>
            <a:pPr algn="ctr"/>
            <a:endParaRPr lang="en-GB" sz="2400" dirty="0">
              <a:latin typeface="Arial" panose="020B0604020202020204" pitchFamily="34" charset="0"/>
              <a:cs typeface="Arial" panose="020B0604020202020204" pitchFamily="34" charset="0"/>
            </a:endParaRPr>
          </a:p>
          <a:p>
            <a:pPr algn="ctr"/>
            <a:endParaRPr lang="en-GB" sz="2400" dirty="0">
              <a:latin typeface="Arial" panose="020B0604020202020204" pitchFamily="34" charset="0"/>
              <a:cs typeface="Arial" panose="020B0604020202020204" pitchFamily="34" charset="0"/>
            </a:endParaRPr>
          </a:p>
          <a:p>
            <a:pPr algn="ctr"/>
            <a:endParaRPr lang="en-GB" sz="2400" dirty="0">
              <a:latin typeface="Arial" panose="020B0604020202020204" pitchFamily="34" charset="0"/>
              <a:cs typeface="Arial" panose="020B0604020202020204" pitchFamily="34" charset="0"/>
            </a:endParaRP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397" y="4653136"/>
            <a:ext cx="6581775" cy="752475"/>
          </a:xfrm>
          <a:prstGeom prst="rect">
            <a:avLst/>
          </a:prstGeom>
        </p:spPr>
      </p:pic>
    </p:spTree>
    <p:extLst>
      <p:ext uri="{BB962C8B-B14F-4D97-AF65-F5344CB8AC3E}">
        <p14:creationId xmlns:p14="http://schemas.microsoft.com/office/powerpoint/2010/main" val="219754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460375" y="3068960"/>
            <a:ext cx="8109808" cy="144655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The Fostering Potential programme</a:t>
            </a:r>
          </a:p>
          <a:p>
            <a:r>
              <a:rPr lang="en-GB" sz="2800" dirty="0">
                <a:latin typeface="Arial" panose="020B0604020202020204" pitchFamily="34" charset="0"/>
                <a:cs typeface="Arial" panose="020B0604020202020204" pitchFamily="34" charset="0"/>
              </a:rPr>
              <a:t>Susan Soar, The Fostering Network</a:t>
            </a:r>
          </a:p>
          <a:p>
            <a:r>
              <a:rPr lang="en-GB" sz="2800" dirty="0">
                <a:latin typeface="Arial" panose="020B0604020202020204" pitchFamily="34" charset="0"/>
                <a:cs typeface="Arial" panose="020B0604020202020204" pitchFamily="34" charset="0"/>
              </a:rPr>
              <a:t>Heidi Austin, Suffolk County Council</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75735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295" y="2320216"/>
            <a:ext cx="8064896"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Aiming to raise the educational outcomes of looked after children by increasing foster carers’ knowledge and confidence in their role as ‘first educators’.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Peer support project work across local authorities, supported by an information strand</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Education Champions (foster carers) working closely with other foster carers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Embedded within and adapted by each local authority</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What is the Fostering Potential programme?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04552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295" y="2320216"/>
            <a:ext cx="806489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Based on the work of previous successful programmes: London Fostering Achievement, London Schools Excellence Fund and Fostering Achievement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Further exploration of the Education Champions approach was strongly recommended by the evaluators of London Fostering Achievement</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Current programme funded by BFSS and Sir John Cass Foundation</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What is the background to the programme?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97945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3939540"/>
          </a:xfrm>
          <a:prstGeom prst="rect">
            <a:avLst/>
          </a:prstGeom>
          <a:noFill/>
        </p:spPr>
        <p:txBody>
          <a:bodyPr wrap="square" rtlCol="0">
            <a:spAutoFit/>
          </a:bodyPr>
          <a:lstStyle/>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Education Champions regularly meeting foster </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 1-1 in their homes or at groups </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Providing </a:t>
            </a:r>
            <a:r>
              <a:rPr lang="en-US" sz="2400" b="1" dirty="0">
                <a:latin typeface="Arial" panose="020B0604020202020204" pitchFamily="34" charset="0"/>
                <a:cs typeface="Arial" panose="020B0604020202020204" pitchFamily="34" charset="0"/>
              </a:rPr>
              <a:t>peer-support</a:t>
            </a:r>
            <a:r>
              <a:rPr lang="en-US" sz="2400" dirty="0">
                <a:latin typeface="Arial" panose="020B0604020202020204" pitchFamily="34" charset="0"/>
                <a:cs typeface="Arial" panose="020B0604020202020204" pitchFamily="34" charset="0"/>
              </a:rPr>
              <a:t> to foster </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 around:</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How to support their fostered child in </a:t>
            </a:r>
            <a:r>
              <a:rPr lang="en-US" sz="2000"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/English</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Meeting individual targets (from PEP)</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Meeting their fostered child’s extra-curricular target</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Preparation for PEP meetings</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LA can also hold additional events to support, engage and inspire participants</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What might local project activity look like?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330786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5678478"/>
          </a:xfrm>
          <a:prstGeom prst="rect">
            <a:avLst/>
          </a:prstGeom>
          <a:noFill/>
        </p:spPr>
        <p:txBody>
          <a:bodyPr wrap="square" rtlCol="0">
            <a:spAutoFit/>
          </a:bodyPr>
          <a:lstStyle/>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Project delivery took place in seven local authorities, with the first phase of activity from September 2018 to September 2019.</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An initial evaluation of the project activity was carried out and the report published November 2019, available on the Fostering Potential webpage. </a:t>
            </a:r>
          </a:p>
          <a:p>
            <a:pPr marL="342900" lvl="0" indent="-342900">
              <a:spcBef>
                <a:spcPts val="6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From September 2019 local authorities have been able to adapt the programme with a view to longer term embedding within their services.</a:t>
            </a:r>
          </a:p>
          <a:p>
            <a:pPr marL="342900" lvl="0" indent="-342900">
              <a:spcBef>
                <a:spcPts val="600"/>
              </a:spcBef>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spcBef>
                <a:spcPts val="600"/>
              </a:spcBef>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spcBef>
                <a:spcPts val="600"/>
              </a:spcBef>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Where are we now?</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395956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149019"/>
            <a:ext cx="8064896" cy="4137030"/>
          </a:xfrm>
          <a:prstGeom prst="rect">
            <a:avLst/>
          </a:prstGeom>
          <a:noFill/>
        </p:spPr>
        <p:txBody>
          <a:bodyPr wrap="square" rtlCol="0">
            <a:spAutoFit/>
          </a:bodyPr>
          <a:lstStyle/>
          <a:p>
            <a:pPr marL="285750" lvl="0" indent="-285750">
              <a:spcAft>
                <a:spcPts val="700"/>
              </a:spcAft>
              <a:buFont typeface="Arial" panose="020B0604020202020204" pitchFamily="34" charset="0"/>
              <a:buChar char="•"/>
            </a:pPr>
            <a:r>
              <a:rPr lang="en-GB" sz="1900" dirty="0">
                <a:latin typeface="Arial" panose="020B0604020202020204" pitchFamily="34" charset="0"/>
                <a:cs typeface="Arial" panose="020B0604020202020204" pitchFamily="34" charset="0"/>
              </a:rPr>
              <a:t>The greatest impact on foster carers was found to be increasing </a:t>
            </a:r>
            <a:r>
              <a:rPr lang="en-GB" sz="1900" b="1" dirty="0">
                <a:latin typeface="Arial" panose="020B0604020202020204" pitchFamily="34" charset="0"/>
                <a:cs typeface="Arial" panose="020B0604020202020204" pitchFamily="34" charset="0"/>
              </a:rPr>
              <a:t>foster carers’</a:t>
            </a:r>
            <a:r>
              <a:rPr lang="en-GB" sz="1900" dirty="0">
                <a:latin typeface="Arial" panose="020B0604020202020204" pitchFamily="34" charset="0"/>
                <a:cs typeface="Arial" panose="020B0604020202020204" pitchFamily="34" charset="0"/>
              </a:rPr>
              <a:t> </a:t>
            </a:r>
            <a:r>
              <a:rPr lang="en-GB" sz="1900" b="1" dirty="0">
                <a:latin typeface="Arial" panose="020B0604020202020204" pitchFamily="34" charset="0"/>
                <a:cs typeface="Arial" panose="020B0604020202020204" pitchFamily="34" charset="0"/>
              </a:rPr>
              <a:t>confidence in working with their fostered children to support their education</a:t>
            </a:r>
            <a:r>
              <a:rPr lang="en-GB" sz="1900" dirty="0">
                <a:latin typeface="Arial" panose="020B0604020202020204" pitchFamily="34" charset="0"/>
                <a:cs typeface="Arial" panose="020B0604020202020204" pitchFamily="34" charset="0"/>
              </a:rPr>
              <a:t>. </a:t>
            </a:r>
          </a:p>
          <a:p>
            <a:pPr marL="285750" lvl="0" indent="-285750">
              <a:spcAft>
                <a:spcPts val="600"/>
              </a:spcAft>
              <a:buFont typeface="Arial" panose="020B0604020202020204" pitchFamily="34" charset="0"/>
              <a:buChar char="•"/>
            </a:pPr>
            <a:r>
              <a:rPr lang="en-GB" sz="1900" dirty="0">
                <a:latin typeface="Arial" panose="020B0604020202020204" pitchFamily="34" charset="0"/>
                <a:cs typeface="Arial" panose="020B0604020202020204" pitchFamily="34" charset="0"/>
              </a:rPr>
              <a:t>Stakeholders described </a:t>
            </a:r>
            <a:r>
              <a:rPr lang="en-GB" sz="1900" b="1" dirty="0">
                <a:latin typeface="Arial" panose="020B0604020202020204" pitchFamily="34" charset="0"/>
                <a:cs typeface="Arial" panose="020B0604020202020204" pitchFamily="34" charset="0"/>
              </a:rPr>
              <a:t>positive impacts of the project for fostered children</a:t>
            </a:r>
            <a:r>
              <a:rPr lang="en-GB" sz="1900" dirty="0">
                <a:latin typeface="Arial" panose="020B0604020202020204" pitchFamily="34" charset="0"/>
                <a:cs typeface="Arial" panose="020B0604020202020204" pitchFamily="34" charset="0"/>
              </a:rPr>
              <a:t>. These included improved attainment and confidence, increased interest in learning, greater use of resources and increased foster carer contact with the school. </a:t>
            </a:r>
          </a:p>
          <a:p>
            <a:pPr marL="285750" lvl="0" indent="-285750">
              <a:spcAft>
                <a:spcPts val="600"/>
              </a:spcAft>
              <a:buFont typeface="Arial" panose="020B0604020202020204" pitchFamily="34" charset="0"/>
              <a:buChar char="•"/>
            </a:pPr>
            <a:r>
              <a:rPr lang="en-GB" sz="1900" dirty="0">
                <a:latin typeface="Arial" panose="020B0604020202020204" pitchFamily="34" charset="0"/>
                <a:cs typeface="Arial" panose="020B0604020202020204" pitchFamily="34" charset="0"/>
              </a:rPr>
              <a:t>Foster carers also reported </a:t>
            </a:r>
            <a:r>
              <a:rPr lang="en-GB" sz="1900" b="1" dirty="0">
                <a:latin typeface="Arial" panose="020B0604020202020204" pitchFamily="34" charset="0"/>
                <a:cs typeface="Arial" panose="020B0604020202020204" pitchFamily="34" charset="0"/>
              </a:rPr>
              <a:t>positive changes in the activities they do with their fostered children</a:t>
            </a:r>
            <a:r>
              <a:rPr lang="en-GB" sz="1900" dirty="0">
                <a:latin typeface="Arial" panose="020B0604020202020204" pitchFamily="34" charset="0"/>
                <a:cs typeface="Arial" panose="020B0604020202020204" pitchFamily="34" charset="0"/>
              </a:rPr>
              <a:t>, including completing and discussing homework together, reading together every night and increased use of education websites.</a:t>
            </a:r>
          </a:p>
          <a:p>
            <a:pPr marL="285750" lvl="0" indent="-285750">
              <a:spcAft>
                <a:spcPts val="600"/>
              </a:spcAft>
              <a:buFont typeface="Arial" panose="020B0604020202020204" pitchFamily="34" charset="0"/>
              <a:buChar char="•"/>
            </a:pPr>
            <a:r>
              <a:rPr lang="en-GB" sz="1900" dirty="0">
                <a:latin typeface="Arial" panose="020B0604020202020204" pitchFamily="34" charset="0"/>
                <a:cs typeface="Arial" panose="020B0604020202020204" pitchFamily="34" charset="0"/>
              </a:rPr>
              <a:t>Many stakeholders felt that the project has helped to </a:t>
            </a:r>
            <a:r>
              <a:rPr lang="en-GB" sz="1900" b="1" dirty="0">
                <a:latin typeface="Arial" panose="020B0604020202020204" pitchFamily="34" charset="0"/>
                <a:cs typeface="Arial" panose="020B0604020202020204" pitchFamily="34" charset="0"/>
              </a:rPr>
              <a:t>improve the working relationship</a:t>
            </a:r>
            <a:r>
              <a:rPr lang="en-GB" sz="1900" dirty="0">
                <a:latin typeface="Arial" panose="020B0604020202020204" pitchFamily="34" charset="0"/>
                <a:cs typeface="Arial" panose="020B0604020202020204" pitchFamily="34" charset="0"/>
              </a:rPr>
              <a:t> between fostering services and virtual schools</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Initial evaluation of Fostering Potential: Key messages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26855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24006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t>Working with the Virtual School to agree a focus area</a:t>
            </a:r>
          </a:p>
          <a:p>
            <a:pPr marL="342900" indent="-342900">
              <a:spcAft>
                <a:spcPts val="1200"/>
              </a:spcAft>
              <a:buFont typeface="Arial" panose="020B0604020202020204" pitchFamily="34" charset="0"/>
              <a:buChar char="•"/>
            </a:pPr>
            <a:r>
              <a:rPr lang="en-GB" sz="2400" dirty="0"/>
              <a:t>Recruitment of ‘Education Champions’</a:t>
            </a:r>
          </a:p>
          <a:p>
            <a:pPr marL="342900" indent="-342900">
              <a:spcAft>
                <a:spcPts val="1200"/>
              </a:spcAft>
              <a:buFont typeface="Arial" panose="020B0604020202020204" pitchFamily="34" charset="0"/>
              <a:buChar char="•"/>
            </a:pPr>
            <a:r>
              <a:rPr lang="en-GB" sz="2400" dirty="0"/>
              <a:t>Joint training delivered by The Fostering Network and the 16+ Virtual School assistant head</a:t>
            </a:r>
          </a:p>
          <a:p>
            <a:pPr marL="342900" indent="-342900">
              <a:spcAft>
                <a:spcPts val="1200"/>
              </a:spcAft>
              <a:buFont typeface="Arial" panose="020B0604020202020204" pitchFamily="34" charset="0"/>
              <a:buChar char="•"/>
            </a:pPr>
            <a:r>
              <a:rPr lang="en-GB" sz="2400" dirty="0"/>
              <a:t>Allocation of Carers.</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954107"/>
          </a:xfrm>
          <a:prstGeom prst="rect">
            <a:avLst/>
          </a:prstGeom>
          <a:noFill/>
        </p:spPr>
        <p:txBody>
          <a:bodyPr wrap="square" rtlCol="0">
            <a:spAutoFit/>
          </a:bodyPr>
          <a:lstStyle/>
          <a:p>
            <a:r>
              <a:rPr lang="en-GB" sz="2800" b="1" dirty="0"/>
              <a:t>Fostering Potential in Suffolk:         the process</a:t>
            </a:r>
            <a:endParaRPr lang="en-GB" sz="28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pic>
        <p:nvPicPr>
          <p:cNvPr id="9" name="Picture 8">
            <a:extLst>
              <a:ext uri="{FF2B5EF4-FFF2-40B4-BE49-F238E27FC236}">
                <a16:creationId xmlns:a16="http://schemas.microsoft.com/office/drawing/2014/main" id="{F7E36656-4FBE-4832-AC25-66F76AFEF9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09120"/>
            <a:ext cx="4075430" cy="1946606"/>
          </a:xfrm>
          <a:prstGeom prst="rect">
            <a:avLst/>
          </a:prstGeom>
          <a:noFill/>
          <a:ln>
            <a:noFill/>
          </a:ln>
        </p:spPr>
      </p:pic>
      <p:pic>
        <p:nvPicPr>
          <p:cNvPr id="15" name="Picture 14" descr="21954 - FA Email Mum  Daughter">
            <a:extLst>
              <a:ext uri="{FF2B5EF4-FFF2-40B4-BE49-F238E27FC236}">
                <a16:creationId xmlns:a16="http://schemas.microsoft.com/office/drawing/2014/main" id="{B693FAFD-5D89-4F96-A245-CD4931B90351}"/>
              </a:ext>
            </a:extLst>
          </p:cNvPr>
          <p:cNvPicPr/>
          <p:nvPr/>
        </p:nvPicPr>
        <p:blipFill rotWithShape="1">
          <a:blip r:embed="rId5">
            <a:extLst>
              <a:ext uri="{28A0092B-C50C-407E-A947-70E740481C1C}">
                <a14:useLocalDpi xmlns:a14="http://schemas.microsoft.com/office/drawing/2010/main" val="0"/>
              </a:ext>
            </a:extLst>
          </a:blip>
          <a:srcRect t="69908" r="41184"/>
          <a:stretch/>
        </p:blipFill>
        <p:spPr bwMode="auto">
          <a:xfrm>
            <a:off x="307975" y="6090404"/>
            <a:ext cx="3035882" cy="446559"/>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78111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291537"/>
            <a:ext cx="8064896" cy="329320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800" dirty="0"/>
              <a:t>Facilitation of project brief</a:t>
            </a:r>
          </a:p>
          <a:p>
            <a:pPr marL="342900" indent="-342900">
              <a:spcAft>
                <a:spcPts val="1200"/>
              </a:spcAft>
              <a:buFont typeface="Arial" panose="020B0604020202020204" pitchFamily="34" charset="0"/>
              <a:buChar char="•"/>
            </a:pPr>
            <a:r>
              <a:rPr lang="en-GB" sz="2800" dirty="0"/>
              <a:t>Tailored training days specific for Suffolk’s needs</a:t>
            </a:r>
          </a:p>
          <a:p>
            <a:pPr marL="342900" indent="-342900">
              <a:spcAft>
                <a:spcPts val="1200"/>
              </a:spcAft>
              <a:buFont typeface="Arial" panose="020B0604020202020204" pitchFamily="34" charset="0"/>
              <a:buChar char="•"/>
            </a:pPr>
            <a:r>
              <a:rPr lang="en-GB" sz="2800" dirty="0"/>
              <a:t>Ongoing support and advice</a:t>
            </a:r>
          </a:p>
          <a:p>
            <a:pPr marL="342900" indent="-342900">
              <a:spcAft>
                <a:spcPts val="1200"/>
              </a:spcAft>
              <a:buFont typeface="Arial" panose="020B0604020202020204" pitchFamily="34" charset="0"/>
              <a:buChar char="•"/>
            </a:pPr>
            <a:r>
              <a:rPr lang="en-GB" sz="2800" dirty="0"/>
              <a:t>Network meetings with representatives from other Local Authorities</a:t>
            </a:r>
          </a:p>
          <a:p>
            <a:pPr marL="342900" indent="-342900">
              <a:spcAft>
                <a:spcPts val="1200"/>
              </a:spcAft>
              <a:buFont typeface="Arial" panose="020B0604020202020204" pitchFamily="34" charset="0"/>
              <a:buChar char="•"/>
            </a:pPr>
            <a:r>
              <a:rPr lang="en-GB" sz="2800" dirty="0"/>
              <a:t>Evaluation</a:t>
            </a:r>
          </a:p>
        </p:txBody>
      </p:sp>
      <p:sp>
        <p:nvSpPr>
          <p:cNvPr id="10" name="AutoShape 2" descr="Image result for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twit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twitte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Image result for twitte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555776" y="1105580"/>
            <a:ext cx="5688632" cy="523220"/>
          </a:xfrm>
          <a:prstGeom prst="rect">
            <a:avLst/>
          </a:prstGeom>
          <a:noFill/>
        </p:spPr>
        <p:txBody>
          <a:bodyPr wrap="square" rtlCol="0">
            <a:spAutoFit/>
          </a:bodyPr>
          <a:lstStyle/>
          <a:p>
            <a:r>
              <a:rPr lang="en-GB" sz="2800" b="1" dirty="0"/>
              <a:t>Support from the Fostering Network</a:t>
            </a:r>
            <a:endParaRPr lang="en-GB" sz="28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134974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3245</TotalTime>
  <Words>1397</Words>
  <Application>Microsoft Office PowerPoint</Application>
  <PresentationFormat>On-screen Show (4:3)</PresentationFormat>
  <Paragraphs>122</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Cameron</dc:creator>
  <cp:lastModifiedBy>Susan Soar</cp:lastModifiedBy>
  <cp:revision>211</cp:revision>
  <dcterms:created xsi:type="dcterms:W3CDTF">2017-06-19T15:29:25Z</dcterms:created>
  <dcterms:modified xsi:type="dcterms:W3CDTF">2020-03-16T12:03:50Z</dcterms:modified>
</cp:coreProperties>
</file>