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sldIdLst>
    <p:sldId id="382" r:id="rId2"/>
    <p:sldId id="320" r:id="rId3"/>
    <p:sldId id="383" r:id="rId4"/>
    <p:sldId id="403" r:id="rId5"/>
    <p:sldId id="257" r:id="rId6"/>
    <p:sldId id="258" r:id="rId7"/>
    <p:sldId id="261" r:id="rId8"/>
    <p:sldId id="275" r:id="rId9"/>
    <p:sldId id="274" r:id="rId10"/>
    <p:sldId id="273" r:id="rId11"/>
    <p:sldId id="276" r:id="rId12"/>
    <p:sldId id="404" r:id="rId13"/>
    <p:sldId id="405" r:id="rId14"/>
    <p:sldId id="278" r:id="rId15"/>
    <p:sldId id="279" r:id="rId16"/>
    <p:sldId id="282" r:id="rId17"/>
    <p:sldId id="406" r:id="rId18"/>
    <p:sldId id="283" r:id="rId19"/>
    <p:sldId id="284" r:id="rId20"/>
    <p:sldId id="287" r:id="rId21"/>
    <p:sldId id="288" r:id="rId22"/>
    <p:sldId id="289" r:id="rId23"/>
    <p:sldId id="290" r:id="rId24"/>
    <p:sldId id="407" r:id="rId25"/>
    <p:sldId id="292" r:id="rId26"/>
    <p:sldId id="408" r:id="rId27"/>
    <p:sldId id="295" r:id="rId28"/>
    <p:sldId id="409" r:id="rId29"/>
    <p:sldId id="297" r:id="rId30"/>
    <p:sldId id="410" r:id="rId31"/>
    <p:sldId id="411" r:id="rId32"/>
    <p:sldId id="300" r:id="rId33"/>
    <p:sldId id="301" r:id="rId34"/>
    <p:sldId id="286" r:id="rId35"/>
    <p:sldId id="412" r:id="rId36"/>
    <p:sldId id="413" r:id="rId37"/>
    <p:sldId id="414" r:id="rId38"/>
    <p:sldId id="415" r:id="rId39"/>
    <p:sldId id="416" r:id="rId40"/>
    <p:sldId id="391" r:id="rId41"/>
    <p:sldId id="392" r:id="rId42"/>
    <p:sldId id="386" r:id="rId43"/>
    <p:sldId id="399" r:id="rId44"/>
    <p:sldId id="393" r:id="rId45"/>
    <p:sldId id="396" r:id="rId46"/>
    <p:sldId id="400" r:id="rId47"/>
    <p:sldId id="401" r:id="rId48"/>
    <p:sldId id="397" r:id="rId49"/>
    <p:sldId id="402" r:id="rId50"/>
  </p:sldIdLst>
  <p:sldSz cx="9144000" cy="6858000" type="screen4x3"/>
  <p:notesSz cx="6858000" cy="9144000"/>
  <p:embeddedFontLst>
    <p:embeddedFont>
      <p:font typeface="Arial Black" panose="020B0A04020102020204" pitchFamily="34" charset="0"/>
      <p:bold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7427" autoAdjust="0"/>
  </p:normalViewPr>
  <p:slideViewPr>
    <p:cSldViewPr>
      <p:cViewPr varScale="1">
        <p:scale>
          <a:sx n="100" d="100"/>
          <a:sy n="100" d="100"/>
        </p:scale>
        <p:origin x="20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F1731-64F7-47B9-834C-F70CA345CDE4}" type="datetimeFigureOut">
              <a:rPr lang="en-GB" smtClean="0"/>
              <a:t>16/03/2020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4D3AB-845B-4E2A-B360-C7AE78251921}" type="slidenum">
              <a:rPr lang="en-GB" smtClean="0"/>
              <a:t>‹#›</a:t>
            </a:fld>
            <a:endParaRPr lang="en-GB"/>
          </a:p>
        </p:txBody>
      </p:sp>
    </p:spTree>
    <p:extLst>
      <p:ext uri="{BB962C8B-B14F-4D97-AF65-F5344CB8AC3E}">
        <p14:creationId xmlns:p14="http://schemas.microsoft.com/office/powerpoint/2010/main" val="189502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charity was formed on the back of a very successful pilot</a:t>
            </a:r>
            <a:r>
              <a:rPr lang="en-GB" baseline="0" dirty="0"/>
              <a:t> from 2009 – 2011. This pilot came from Brian Lambs enquiry into Parental Confidence and engagement for parents with children with SEND. His recommendations have helped shape the current SEND agenda and did kick start the Achievement for All pilot across 10 Las in England. The success of the pilot led to the formation of the Achievement for All Charity by Sonia Blandford, the pilot director. Once established Brian himself became chair of the Trustees.</a:t>
            </a:r>
          </a:p>
          <a:p>
            <a:endParaRPr lang="en-GB" baseline="0" dirty="0"/>
          </a:p>
          <a:p>
            <a:r>
              <a:rPr lang="en-GB" baseline="0" dirty="0"/>
              <a:t>Since the Charity’s formation in 2011 we have been recommended nationally for the work undertaken. Most recently being awarded School Improvement Service of  the Year by Education </a:t>
            </a:r>
            <a:r>
              <a:rPr lang="en-GB" baseline="0" dirty="0" err="1"/>
              <a:t>Inverstors</a:t>
            </a:r>
            <a:endParaRPr lang="en-GB" dirty="0"/>
          </a:p>
        </p:txBody>
      </p:sp>
      <p:sp>
        <p:nvSpPr>
          <p:cNvPr id="4" name="Slide Number Placeholder 3"/>
          <p:cNvSpPr>
            <a:spLocks noGrp="1"/>
          </p:cNvSpPr>
          <p:nvPr>
            <p:ph type="sldNum" sz="quarter" idx="10"/>
          </p:nvPr>
        </p:nvSpPr>
        <p:spPr/>
        <p:txBody>
          <a:bodyPr/>
          <a:lstStyle/>
          <a:p>
            <a:fld id="{03A54ACC-A138-6947-AB14-723C350B29CE}" type="slidenum">
              <a:rPr lang="en-US" smtClean="0"/>
              <a:t>1</a:t>
            </a:fld>
            <a:endParaRPr lang="en-US"/>
          </a:p>
        </p:txBody>
      </p:sp>
    </p:spTree>
    <p:extLst>
      <p:ext uri="{BB962C8B-B14F-4D97-AF65-F5344CB8AC3E}">
        <p14:creationId xmlns:p14="http://schemas.microsoft.com/office/powerpoint/2010/main" val="6116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mins</a:t>
            </a:r>
          </a:p>
        </p:txBody>
      </p:sp>
      <p:sp>
        <p:nvSpPr>
          <p:cNvPr id="4" name="Slide Number Placeholder 3"/>
          <p:cNvSpPr>
            <a:spLocks noGrp="1"/>
          </p:cNvSpPr>
          <p:nvPr>
            <p:ph type="sldNum" sz="quarter" idx="10"/>
          </p:nvPr>
        </p:nvSpPr>
        <p:spPr/>
        <p:txBody>
          <a:bodyPr/>
          <a:lstStyle/>
          <a:p>
            <a:fld id="{5BC646A1-772D-4E59-930F-041182EC74EA}" type="slidenum">
              <a:rPr lang="en-GB" smtClean="0"/>
              <a:t>11</a:t>
            </a:fld>
            <a:endParaRPr lang="en-GB"/>
          </a:p>
        </p:txBody>
      </p:sp>
    </p:spTree>
    <p:extLst>
      <p:ext uri="{BB962C8B-B14F-4D97-AF65-F5344CB8AC3E}">
        <p14:creationId xmlns:p14="http://schemas.microsoft.com/office/powerpoint/2010/main" val="278786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12</a:t>
            </a:fld>
            <a:endParaRPr lang="en-GB"/>
          </a:p>
        </p:txBody>
      </p:sp>
    </p:spTree>
    <p:extLst>
      <p:ext uri="{BB962C8B-B14F-4D97-AF65-F5344CB8AC3E}">
        <p14:creationId xmlns:p14="http://schemas.microsoft.com/office/powerpoint/2010/main" val="200938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13</a:t>
            </a:fld>
            <a:endParaRPr lang="en-GB"/>
          </a:p>
        </p:txBody>
      </p:sp>
    </p:spTree>
    <p:extLst>
      <p:ext uri="{BB962C8B-B14F-4D97-AF65-F5344CB8AC3E}">
        <p14:creationId xmlns:p14="http://schemas.microsoft.com/office/powerpoint/2010/main" val="60415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14</a:t>
            </a:fld>
            <a:endParaRPr lang="en-GB"/>
          </a:p>
        </p:txBody>
      </p:sp>
    </p:spTree>
    <p:extLst>
      <p:ext uri="{BB962C8B-B14F-4D97-AF65-F5344CB8AC3E}">
        <p14:creationId xmlns:p14="http://schemas.microsoft.com/office/powerpoint/2010/main" val="53138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mins</a:t>
            </a:r>
          </a:p>
        </p:txBody>
      </p:sp>
      <p:sp>
        <p:nvSpPr>
          <p:cNvPr id="4" name="Slide Number Placeholder 3"/>
          <p:cNvSpPr>
            <a:spLocks noGrp="1"/>
          </p:cNvSpPr>
          <p:nvPr>
            <p:ph type="sldNum" sz="quarter" idx="10"/>
          </p:nvPr>
        </p:nvSpPr>
        <p:spPr/>
        <p:txBody>
          <a:bodyPr/>
          <a:lstStyle/>
          <a:p>
            <a:fld id="{5BC646A1-772D-4E59-930F-041182EC74EA}" type="slidenum">
              <a:rPr lang="en-GB" smtClean="0"/>
              <a:t>15</a:t>
            </a:fld>
            <a:endParaRPr lang="en-GB"/>
          </a:p>
        </p:txBody>
      </p:sp>
    </p:spTree>
    <p:extLst>
      <p:ext uri="{BB962C8B-B14F-4D97-AF65-F5344CB8AC3E}">
        <p14:creationId xmlns:p14="http://schemas.microsoft.com/office/powerpoint/2010/main" val="193048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16</a:t>
            </a:fld>
            <a:endParaRPr lang="en-GB"/>
          </a:p>
        </p:txBody>
      </p:sp>
    </p:spTree>
    <p:extLst>
      <p:ext uri="{BB962C8B-B14F-4D97-AF65-F5344CB8AC3E}">
        <p14:creationId xmlns:p14="http://schemas.microsoft.com/office/powerpoint/2010/main" val="259376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a:t>
            </a:r>
          </a:p>
        </p:txBody>
      </p:sp>
      <p:sp>
        <p:nvSpPr>
          <p:cNvPr id="4" name="Slide Number Placeholder 3"/>
          <p:cNvSpPr>
            <a:spLocks noGrp="1"/>
          </p:cNvSpPr>
          <p:nvPr>
            <p:ph type="sldNum" sz="quarter" idx="10"/>
          </p:nvPr>
        </p:nvSpPr>
        <p:spPr/>
        <p:txBody>
          <a:bodyPr/>
          <a:lstStyle/>
          <a:p>
            <a:fld id="{5BC646A1-772D-4E59-930F-041182EC74EA}" type="slidenum">
              <a:rPr lang="en-GB" smtClean="0"/>
              <a:t>17</a:t>
            </a:fld>
            <a:endParaRPr lang="en-GB"/>
          </a:p>
        </p:txBody>
      </p:sp>
    </p:spTree>
    <p:extLst>
      <p:ext uri="{BB962C8B-B14F-4D97-AF65-F5344CB8AC3E}">
        <p14:creationId xmlns:p14="http://schemas.microsoft.com/office/powerpoint/2010/main" val="70167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18</a:t>
            </a:fld>
            <a:endParaRPr lang="en-GB"/>
          </a:p>
        </p:txBody>
      </p:sp>
    </p:spTree>
    <p:extLst>
      <p:ext uri="{BB962C8B-B14F-4D97-AF65-F5344CB8AC3E}">
        <p14:creationId xmlns:p14="http://schemas.microsoft.com/office/powerpoint/2010/main" val="238473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19</a:t>
            </a:fld>
            <a:endParaRPr lang="en-GB"/>
          </a:p>
        </p:txBody>
      </p:sp>
    </p:spTree>
    <p:extLst>
      <p:ext uri="{BB962C8B-B14F-4D97-AF65-F5344CB8AC3E}">
        <p14:creationId xmlns:p14="http://schemas.microsoft.com/office/powerpoint/2010/main" val="14265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646A1-772D-4E59-930F-041182EC74EA}" type="slidenum">
              <a:rPr lang="en-GB" smtClean="0"/>
              <a:t>20</a:t>
            </a:fld>
            <a:endParaRPr lang="en-GB"/>
          </a:p>
        </p:txBody>
      </p:sp>
    </p:spTree>
    <p:extLst>
      <p:ext uri="{BB962C8B-B14F-4D97-AF65-F5344CB8AC3E}">
        <p14:creationId xmlns:p14="http://schemas.microsoft.com/office/powerpoint/2010/main" val="217954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rgbClr val="000000"/>
                </a:solidFill>
                <a:cs typeface="Arial" pitchFamily="34" charset="0"/>
              </a:rPr>
              <a:t>ASPIRATIONS   ACHIEVEMENTS  IMPACT </a:t>
            </a:r>
            <a:r>
              <a:rPr lang="en-GB" sz="1200" b="0" dirty="0">
                <a:solidFill>
                  <a:srgbClr val="000000"/>
                </a:solidFill>
                <a:cs typeface="Arial" pitchFamily="34" charset="0"/>
              </a:rPr>
              <a:t>That’s where the 3As come from!</a:t>
            </a:r>
            <a:endParaRPr lang="en-GB" sz="1200" b="1" dirty="0">
              <a:solidFill>
                <a:srgbClr val="000000"/>
              </a:solidFill>
              <a:cs typeface="Arial" pitchFamily="34" charset="0"/>
            </a:endParaRPr>
          </a:p>
          <a:p>
            <a:pPr algn="l"/>
            <a:endParaRPr lang="en-GB" sz="1200" b="1" dirty="0">
              <a:solidFill>
                <a:srgbClr val="000000"/>
              </a:solidFill>
              <a:cs typeface="Arial" pitchFamily="34" charset="0"/>
            </a:endParaRPr>
          </a:p>
          <a:p>
            <a:pPr algn="l"/>
            <a:r>
              <a:rPr lang="en-GB" sz="1200" b="1" dirty="0">
                <a:solidFill>
                  <a:srgbClr val="000000"/>
                </a:solidFill>
                <a:cs typeface="Arial" pitchFamily="34" charset="0"/>
              </a:rPr>
              <a:t>The Charity’s Vision:</a:t>
            </a:r>
          </a:p>
          <a:p>
            <a:pPr algn="l"/>
            <a:r>
              <a:rPr lang="en-US" sz="1200" dirty="0">
                <a:solidFill>
                  <a:srgbClr val="000000"/>
                </a:solidFill>
                <a:cs typeface="Arial" pitchFamily="34" charset="0"/>
              </a:rPr>
              <a:t>A world in which all vulnerable and disadvantaged children and young people can develop their skills, interests and capabilities to achieve.</a:t>
            </a:r>
            <a:endParaRPr lang="en-GB" sz="1200" dirty="0">
              <a:solidFill>
                <a:srgbClr val="000000"/>
              </a:solidFill>
              <a:cs typeface="Arial" pitchFamily="34" charset="0"/>
            </a:endParaRPr>
          </a:p>
          <a:p>
            <a:pPr algn="l"/>
            <a:endParaRPr lang="en-US" sz="1200" b="1" dirty="0">
              <a:solidFill>
                <a:srgbClr val="000000"/>
              </a:solidFill>
              <a:cs typeface="Arial" pitchFamily="34" charset="0"/>
            </a:endParaRPr>
          </a:p>
          <a:p>
            <a:pPr algn="l"/>
            <a:r>
              <a:rPr lang="en-US" sz="1200" b="1" dirty="0">
                <a:solidFill>
                  <a:srgbClr val="000000"/>
                </a:solidFill>
                <a:cs typeface="Arial" pitchFamily="34" charset="0"/>
              </a:rPr>
              <a:t>The Charity’s Mission:</a:t>
            </a:r>
            <a:endParaRPr lang="en-GB" sz="1200" b="1" dirty="0">
              <a:solidFill>
                <a:srgbClr val="000000"/>
              </a:solidFill>
              <a:cs typeface="Arial" pitchFamily="34" charset="0"/>
            </a:endParaRPr>
          </a:p>
          <a:p>
            <a:pPr algn="l"/>
            <a:r>
              <a:rPr lang="en-US" sz="1200" dirty="0">
                <a:solidFill>
                  <a:srgbClr val="000000"/>
                </a:solidFill>
                <a:cs typeface="Arial" pitchFamily="34" charset="0"/>
              </a:rPr>
              <a:t>To transform the lives of vulnerable and disadvantaged children, young people and their families by raising educational aspirations, access and achievement</a:t>
            </a:r>
            <a:r>
              <a:rPr lang="en-US" sz="1200" dirty="0">
                <a:solidFill>
                  <a:srgbClr val="3C3C3C"/>
                </a:solidFill>
                <a:cs typeface="Arial" pitchFamily="34" charset="0"/>
              </a:rPr>
              <a:t>.</a:t>
            </a:r>
          </a:p>
          <a:p>
            <a:pPr algn="l"/>
            <a:endParaRPr lang="en-GB" dirty="0"/>
          </a:p>
          <a:p>
            <a:pPr algn="l"/>
            <a:r>
              <a:rPr lang="en-GB" dirty="0"/>
              <a:t>The book cover shown was published in June</a:t>
            </a:r>
            <a:r>
              <a:rPr lang="en-GB" baseline="0" dirty="0"/>
              <a:t> 2013, and tells the story of the charity and summarises some of its key principles and strategies.</a:t>
            </a:r>
          </a:p>
          <a:p>
            <a:pPr algn="l"/>
            <a:endParaRPr lang="en-GB" dirty="0"/>
          </a:p>
        </p:txBody>
      </p:sp>
      <p:sp>
        <p:nvSpPr>
          <p:cNvPr id="4" name="Slide Number Placeholder 3"/>
          <p:cNvSpPr>
            <a:spLocks noGrp="1"/>
          </p:cNvSpPr>
          <p:nvPr>
            <p:ph type="sldNum" sz="quarter" idx="10"/>
          </p:nvPr>
        </p:nvSpPr>
        <p:spPr>
          <a:xfrm>
            <a:off x="3901698" y="9517546"/>
            <a:ext cx="2984871" cy="501015"/>
          </a:xfrm>
          <a:prstGeom prst="rect">
            <a:avLst/>
          </a:prstGeom>
        </p:spPr>
        <p:txBody>
          <a:bodyPr/>
          <a:lstStyle/>
          <a:p>
            <a:fld id="{695A0A85-C763-C248-A941-34D6B2E76FD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9616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21</a:t>
            </a:fld>
            <a:endParaRPr lang="en-GB"/>
          </a:p>
        </p:txBody>
      </p:sp>
    </p:spTree>
    <p:extLst>
      <p:ext uri="{BB962C8B-B14F-4D97-AF65-F5344CB8AC3E}">
        <p14:creationId xmlns:p14="http://schemas.microsoft.com/office/powerpoint/2010/main" val="223629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22</a:t>
            </a:fld>
            <a:endParaRPr lang="en-GB"/>
          </a:p>
        </p:txBody>
      </p:sp>
    </p:spTree>
    <p:extLst>
      <p:ext uri="{BB962C8B-B14F-4D97-AF65-F5344CB8AC3E}">
        <p14:creationId xmlns:p14="http://schemas.microsoft.com/office/powerpoint/2010/main" val="266154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a:t>
            </a:r>
          </a:p>
        </p:txBody>
      </p:sp>
      <p:sp>
        <p:nvSpPr>
          <p:cNvPr id="4" name="Slide Number Placeholder 3"/>
          <p:cNvSpPr>
            <a:spLocks noGrp="1"/>
          </p:cNvSpPr>
          <p:nvPr>
            <p:ph type="sldNum" sz="quarter" idx="10"/>
          </p:nvPr>
        </p:nvSpPr>
        <p:spPr/>
        <p:txBody>
          <a:bodyPr/>
          <a:lstStyle/>
          <a:p>
            <a:fld id="{5BC646A1-772D-4E59-930F-041182EC74EA}" type="slidenum">
              <a:rPr lang="en-GB" smtClean="0"/>
              <a:t>23</a:t>
            </a:fld>
            <a:endParaRPr lang="en-GB"/>
          </a:p>
        </p:txBody>
      </p:sp>
    </p:spTree>
    <p:extLst>
      <p:ext uri="{BB962C8B-B14F-4D97-AF65-F5344CB8AC3E}">
        <p14:creationId xmlns:p14="http://schemas.microsoft.com/office/powerpoint/2010/main" val="3042532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24</a:t>
            </a:fld>
            <a:endParaRPr lang="en-GB"/>
          </a:p>
        </p:txBody>
      </p:sp>
    </p:spTree>
    <p:extLst>
      <p:ext uri="{BB962C8B-B14F-4D97-AF65-F5344CB8AC3E}">
        <p14:creationId xmlns:p14="http://schemas.microsoft.com/office/powerpoint/2010/main" val="295119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25</a:t>
            </a:fld>
            <a:endParaRPr lang="en-GB"/>
          </a:p>
        </p:txBody>
      </p:sp>
    </p:spTree>
    <p:extLst>
      <p:ext uri="{BB962C8B-B14F-4D97-AF65-F5344CB8AC3E}">
        <p14:creationId xmlns:p14="http://schemas.microsoft.com/office/powerpoint/2010/main" val="1396579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26</a:t>
            </a:fld>
            <a:endParaRPr lang="en-GB"/>
          </a:p>
        </p:txBody>
      </p:sp>
    </p:spTree>
    <p:extLst>
      <p:ext uri="{BB962C8B-B14F-4D97-AF65-F5344CB8AC3E}">
        <p14:creationId xmlns:p14="http://schemas.microsoft.com/office/powerpoint/2010/main" val="1196943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27</a:t>
            </a:fld>
            <a:endParaRPr lang="en-GB"/>
          </a:p>
        </p:txBody>
      </p:sp>
    </p:spTree>
    <p:extLst>
      <p:ext uri="{BB962C8B-B14F-4D97-AF65-F5344CB8AC3E}">
        <p14:creationId xmlns:p14="http://schemas.microsoft.com/office/powerpoint/2010/main" val="18807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28</a:t>
            </a:fld>
            <a:endParaRPr lang="en-GB"/>
          </a:p>
        </p:txBody>
      </p:sp>
    </p:spTree>
    <p:extLst>
      <p:ext uri="{BB962C8B-B14F-4D97-AF65-F5344CB8AC3E}">
        <p14:creationId xmlns:p14="http://schemas.microsoft.com/office/powerpoint/2010/main" val="3460339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29</a:t>
            </a:fld>
            <a:endParaRPr lang="en-GB"/>
          </a:p>
        </p:txBody>
      </p:sp>
    </p:spTree>
    <p:extLst>
      <p:ext uri="{BB962C8B-B14F-4D97-AF65-F5344CB8AC3E}">
        <p14:creationId xmlns:p14="http://schemas.microsoft.com/office/powerpoint/2010/main" val="535416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30</a:t>
            </a:fld>
            <a:endParaRPr lang="en-GB"/>
          </a:p>
        </p:txBody>
      </p:sp>
    </p:spTree>
    <p:extLst>
      <p:ext uri="{BB962C8B-B14F-4D97-AF65-F5344CB8AC3E}">
        <p14:creationId xmlns:p14="http://schemas.microsoft.com/office/powerpoint/2010/main" val="28356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p:txBody>
      </p:sp>
      <p:sp>
        <p:nvSpPr>
          <p:cNvPr id="4" name="Slide Number Placeholder 3"/>
          <p:cNvSpPr>
            <a:spLocks noGrp="1"/>
          </p:cNvSpPr>
          <p:nvPr>
            <p:ph type="sldNum" sz="quarter" idx="5"/>
          </p:nvPr>
        </p:nvSpPr>
        <p:spPr/>
        <p:txBody>
          <a:bodyPr/>
          <a:lstStyle/>
          <a:p>
            <a:fld id="{5BC646A1-772D-4E59-930F-041182EC74EA}" type="slidenum">
              <a:rPr lang="en-GB" smtClean="0"/>
              <a:t>4</a:t>
            </a:fld>
            <a:endParaRPr lang="en-GB"/>
          </a:p>
        </p:txBody>
      </p:sp>
    </p:spTree>
    <p:extLst>
      <p:ext uri="{BB962C8B-B14F-4D97-AF65-F5344CB8AC3E}">
        <p14:creationId xmlns:p14="http://schemas.microsoft.com/office/powerpoint/2010/main" val="4269002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31</a:t>
            </a:fld>
            <a:endParaRPr lang="en-GB"/>
          </a:p>
        </p:txBody>
      </p:sp>
    </p:spTree>
    <p:extLst>
      <p:ext uri="{BB962C8B-B14F-4D97-AF65-F5344CB8AC3E}">
        <p14:creationId xmlns:p14="http://schemas.microsoft.com/office/powerpoint/2010/main" val="276145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32</a:t>
            </a:fld>
            <a:endParaRPr lang="en-GB"/>
          </a:p>
        </p:txBody>
      </p:sp>
    </p:spTree>
    <p:extLst>
      <p:ext uri="{BB962C8B-B14F-4D97-AF65-F5344CB8AC3E}">
        <p14:creationId xmlns:p14="http://schemas.microsoft.com/office/powerpoint/2010/main" val="2818430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33</a:t>
            </a:fld>
            <a:endParaRPr lang="en-GB"/>
          </a:p>
        </p:txBody>
      </p:sp>
    </p:spTree>
    <p:extLst>
      <p:ext uri="{BB962C8B-B14F-4D97-AF65-F5344CB8AC3E}">
        <p14:creationId xmlns:p14="http://schemas.microsoft.com/office/powerpoint/2010/main" val="366371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34</a:t>
            </a:fld>
            <a:endParaRPr lang="en-GB"/>
          </a:p>
        </p:txBody>
      </p:sp>
    </p:spTree>
    <p:extLst>
      <p:ext uri="{BB962C8B-B14F-4D97-AF65-F5344CB8AC3E}">
        <p14:creationId xmlns:p14="http://schemas.microsoft.com/office/powerpoint/2010/main" val="147197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a:t>
            </a:r>
          </a:p>
        </p:txBody>
      </p:sp>
      <p:sp>
        <p:nvSpPr>
          <p:cNvPr id="4" name="Slide Number Placeholder 3"/>
          <p:cNvSpPr>
            <a:spLocks noGrp="1"/>
          </p:cNvSpPr>
          <p:nvPr>
            <p:ph type="sldNum" sz="quarter" idx="10"/>
          </p:nvPr>
        </p:nvSpPr>
        <p:spPr/>
        <p:txBody>
          <a:bodyPr/>
          <a:lstStyle/>
          <a:p>
            <a:fld id="{5BC646A1-772D-4E59-930F-041182EC74EA}" type="slidenum">
              <a:rPr lang="en-GB" smtClean="0"/>
              <a:t>35</a:t>
            </a:fld>
            <a:endParaRPr lang="en-GB"/>
          </a:p>
        </p:txBody>
      </p:sp>
    </p:spTree>
    <p:extLst>
      <p:ext uri="{BB962C8B-B14F-4D97-AF65-F5344CB8AC3E}">
        <p14:creationId xmlns:p14="http://schemas.microsoft.com/office/powerpoint/2010/main" val="2240248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a:t>
            </a:r>
          </a:p>
        </p:txBody>
      </p:sp>
      <p:sp>
        <p:nvSpPr>
          <p:cNvPr id="4" name="Slide Number Placeholder 3"/>
          <p:cNvSpPr>
            <a:spLocks noGrp="1"/>
          </p:cNvSpPr>
          <p:nvPr>
            <p:ph type="sldNum" sz="quarter" idx="5"/>
          </p:nvPr>
        </p:nvSpPr>
        <p:spPr/>
        <p:txBody>
          <a:bodyPr/>
          <a:lstStyle/>
          <a:p>
            <a:fld id="{2E40B5E0-4FBE-4A49-995E-DFCF52B47B49}" type="slidenum">
              <a:rPr lang="en-GB" smtClean="0"/>
              <a:t>40</a:t>
            </a:fld>
            <a:endParaRPr lang="en-GB" dirty="0"/>
          </a:p>
        </p:txBody>
      </p:sp>
    </p:spTree>
    <p:extLst>
      <p:ext uri="{BB962C8B-B14F-4D97-AF65-F5344CB8AC3E}">
        <p14:creationId xmlns:p14="http://schemas.microsoft.com/office/powerpoint/2010/main" val="510252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11.55</a:t>
            </a:r>
          </a:p>
        </p:txBody>
      </p:sp>
      <p:sp>
        <p:nvSpPr>
          <p:cNvPr id="4" name="Slide Number Placeholder 3"/>
          <p:cNvSpPr>
            <a:spLocks noGrp="1"/>
          </p:cNvSpPr>
          <p:nvPr>
            <p:ph type="sldNum" sz="quarter" idx="5"/>
          </p:nvPr>
        </p:nvSpPr>
        <p:spPr/>
        <p:txBody>
          <a:bodyPr/>
          <a:lstStyle/>
          <a:p>
            <a:fld id="{2E40B5E0-4FBE-4A49-995E-DFCF52B47B49}" type="slidenum">
              <a:rPr lang="en-GB" smtClean="0"/>
              <a:t>41</a:t>
            </a:fld>
            <a:endParaRPr lang="en-GB" dirty="0"/>
          </a:p>
        </p:txBody>
      </p:sp>
    </p:spTree>
    <p:extLst>
      <p:ext uri="{BB962C8B-B14F-4D97-AF65-F5344CB8AC3E}">
        <p14:creationId xmlns:p14="http://schemas.microsoft.com/office/powerpoint/2010/main" val="2422531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12.00</a:t>
            </a:r>
          </a:p>
        </p:txBody>
      </p:sp>
      <p:sp>
        <p:nvSpPr>
          <p:cNvPr id="4" name="Slide Number Placeholder 3"/>
          <p:cNvSpPr>
            <a:spLocks noGrp="1"/>
          </p:cNvSpPr>
          <p:nvPr>
            <p:ph type="sldNum" sz="quarter" idx="5"/>
          </p:nvPr>
        </p:nvSpPr>
        <p:spPr/>
        <p:txBody>
          <a:bodyPr/>
          <a:lstStyle/>
          <a:p>
            <a:fld id="{2E40B5E0-4FBE-4A49-995E-DFCF52B47B49}" type="slidenum">
              <a:rPr lang="en-GB" smtClean="0"/>
              <a:t>44</a:t>
            </a:fld>
            <a:endParaRPr lang="en-GB" dirty="0"/>
          </a:p>
        </p:txBody>
      </p:sp>
    </p:spTree>
    <p:extLst>
      <p:ext uri="{BB962C8B-B14F-4D97-AF65-F5344CB8AC3E}">
        <p14:creationId xmlns:p14="http://schemas.microsoft.com/office/powerpoint/2010/main" val="754654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45</a:t>
            </a:r>
          </a:p>
        </p:txBody>
      </p:sp>
      <p:sp>
        <p:nvSpPr>
          <p:cNvPr id="4" name="Slide Number Placeholder 3"/>
          <p:cNvSpPr>
            <a:spLocks noGrp="1"/>
          </p:cNvSpPr>
          <p:nvPr>
            <p:ph type="sldNum" sz="quarter" idx="5"/>
          </p:nvPr>
        </p:nvSpPr>
        <p:spPr/>
        <p:txBody>
          <a:bodyPr/>
          <a:lstStyle/>
          <a:p>
            <a:fld id="{5BC646A1-772D-4E59-930F-041182EC74EA}" type="slidenum">
              <a:rPr lang="en-GB" smtClean="0"/>
              <a:t>48</a:t>
            </a:fld>
            <a:endParaRPr lang="en-GB"/>
          </a:p>
        </p:txBody>
      </p:sp>
    </p:spTree>
    <p:extLst>
      <p:ext uri="{BB962C8B-B14F-4D97-AF65-F5344CB8AC3E}">
        <p14:creationId xmlns:p14="http://schemas.microsoft.com/office/powerpoint/2010/main" val="30305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5</a:t>
            </a:fld>
            <a:endParaRPr lang="en-GB"/>
          </a:p>
        </p:txBody>
      </p:sp>
    </p:spTree>
    <p:extLst>
      <p:ext uri="{BB962C8B-B14F-4D97-AF65-F5344CB8AC3E}">
        <p14:creationId xmlns:p14="http://schemas.microsoft.com/office/powerpoint/2010/main" val="194721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6</a:t>
            </a:fld>
            <a:endParaRPr lang="en-GB"/>
          </a:p>
        </p:txBody>
      </p:sp>
    </p:spTree>
    <p:extLst>
      <p:ext uri="{BB962C8B-B14F-4D97-AF65-F5344CB8AC3E}">
        <p14:creationId xmlns:p14="http://schemas.microsoft.com/office/powerpoint/2010/main" val="59329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646A1-772D-4E59-930F-041182EC74EA}" type="slidenum">
              <a:rPr lang="en-GB" smtClean="0"/>
              <a:t>7</a:t>
            </a:fld>
            <a:endParaRPr lang="en-GB"/>
          </a:p>
        </p:txBody>
      </p:sp>
    </p:spTree>
    <p:extLst>
      <p:ext uri="{BB962C8B-B14F-4D97-AF65-F5344CB8AC3E}">
        <p14:creationId xmlns:p14="http://schemas.microsoft.com/office/powerpoint/2010/main" val="127596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mins</a:t>
            </a:r>
          </a:p>
        </p:txBody>
      </p:sp>
      <p:sp>
        <p:nvSpPr>
          <p:cNvPr id="4" name="Slide Number Placeholder 3"/>
          <p:cNvSpPr>
            <a:spLocks noGrp="1"/>
          </p:cNvSpPr>
          <p:nvPr>
            <p:ph type="sldNum" sz="quarter" idx="10"/>
          </p:nvPr>
        </p:nvSpPr>
        <p:spPr/>
        <p:txBody>
          <a:bodyPr/>
          <a:lstStyle/>
          <a:p>
            <a:fld id="{5BC646A1-772D-4E59-930F-041182EC74EA}" type="slidenum">
              <a:rPr lang="en-GB" smtClean="0"/>
              <a:t>8</a:t>
            </a:fld>
            <a:endParaRPr lang="en-GB"/>
          </a:p>
        </p:txBody>
      </p:sp>
    </p:spTree>
    <p:extLst>
      <p:ext uri="{BB962C8B-B14F-4D97-AF65-F5344CB8AC3E}">
        <p14:creationId xmlns:p14="http://schemas.microsoft.com/office/powerpoint/2010/main" val="72201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9</a:t>
            </a:fld>
            <a:endParaRPr lang="en-GB"/>
          </a:p>
        </p:txBody>
      </p:sp>
    </p:spTree>
    <p:extLst>
      <p:ext uri="{BB962C8B-B14F-4D97-AF65-F5344CB8AC3E}">
        <p14:creationId xmlns:p14="http://schemas.microsoft.com/office/powerpoint/2010/main" val="320027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646A1-772D-4E59-930F-041182EC74EA}" type="slidenum">
              <a:rPr lang="en-GB" smtClean="0"/>
              <a:t>10</a:t>
            </a:fld>
            <a:endParaRPr lang="en-GB"/>
          </a:p>
        </p:txBody>
      </p:sp>
    </p:spTree>
    <p:extLst>
      <p:ext uri="{BB962C8B-B14F-4D97-AF65-F5344CB8AC3E}">
        <p14:creationId xmlns:p14="http://schemas.microsoft.com/office/powerpoint/2010/main" val="367631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352087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2654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20932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84294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02758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1697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4500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42067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64106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6E7496-4709-4F35-91D6-CFD9166E8D4F}"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40402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7406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65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15308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7496-4709-4F35-91D6-CFD9166E8D4F}" type="datetimeFigureOut">
              <a:rPr lang="en-GB" smtClean="0"/>
              <a:t>16/03/2020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80980-1E8A-4E6E-BFCE-E520B608FEA3}" type="slidenum">
              <a:rPr lang="en-GB" smtClean="0"/>
              <a:t>‹#›</a:t>
            </a:fld>
            <a:endParaRPr lang="en-GB"/>
          </a:p>
        </p:txBody>
      </p:sp>
    </p:spTree>
    <p:extLst>
      <p:ext uri="{BB962C8B-B14F-4D97-AF65-F5344CB8AC3E}">
        <p14:creationId xmlns:p14="http://schemas.microsoft.com/office/powerpoint/2010/main" val="161657245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15.xml"/><Relationship Id="rId5" Type="http://schemas.openxmlformats.org/officeDocument/2006/relationships/hyperlink" Target="http://www.afa3as.org.uk/" TargetMode="External"/><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0.png"/><Relationship Id="rId5" Type="http://schemas.openxmlformats.org/officeDocument/2006/relationships/hyperlink" Target="http://www.afa3as.org.uk/" TargetMode="External"/><Relationship Id="rId10" Type="http://schemas.openxmlformats.org/officeDocument/2006/relationships/slide" Target="slide12.xml"/><Relationship Id="rId4" Type="http://schemas.openxmlformats.org/officeDocument/2006/relationships/image" Target="../media/image8.png"/><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0.png"/><Relationship Id="rId5" Type="http://schemas.openxmlformats.org/officeDocument/2006/relationships/hyperlink" Target="http://www.afa3as.org.uk/" TargetMode="External"/><Relationship Id="rId10" Type="http://schemas.openxmlformats.org/officeDocument/2006/relationships/slide" Target="slide12.xml"/><Relationship Id="rId4" Type="http://schemas.openxmlformats.org/officeDocument/2006/relationships/image" Target="../media/image8.png"/><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0.png"/><Relationship Id="rId5" Type="http://schemas.openxmlformats.org/officeDocument/2006/relationships/hyperlink" Target="http://www.afa3as.org.uk/" TargetMode="External"/><Relationship Id="rId10" Type="http://schemas.openxmlformats.org/officeDocument/2006/relationships/slide" Target="slide12.xml"/><Relationship Id="rId4" Type="http://schemas.openxmlformats.org/officeDocument/2006/relationships/image" Target="../media/image8.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7.xml"/><Relationship Id="rId3" Type="http://schemas.openxmlformats.org/officeDocument/2006/relationships/hyperlink" Target="http://www.londonfosteringachievement.org.uk/" TargetMode="External"/><Relationship Id="rId7" Type="http://schemas.openxmlformats.org/officeDocument/2006/relationships/slide" Target="slide7.xml"/><Relationship Id="rId12" Type="http://schemas.openxmlformats.org/officeDocument/2006/relationships/slide" Target="slide24.xml"/><Relationship Id="rId17" Type="http://schemas.openxmlformats.org/officeDocument/2006/relationships/slide" Target="slide34.xml"/><Relationship Id="rId2" Type="http://schemas.openxmlformats.org/officeDocument/2006/relationships/notesSlide" Target="../notesSlides/notesSlide15.xml"/><Relationship Id="rId16"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22.xml"/><Relationship Id="rId5" Type="http://schemas.openxmlformats.org/officeDocument/2006/relationships/hyperlink" Target="http://www.afa3as.org.uk/" TargetMode="External"/><Relationship Id="rId15" Type="http://schemas.openxmlformats.org/officeDocument/2006/relationships/slide" Target="slide30.xml"/><Relationship Id="rId10" Type="http://schemas.openxmlformats.org/officeDocument/2006/relationships/slide" Target="slide20.xml"/><Relationship Id="rId4" Type="http://schemas.openxmlformats.org/officeDocument/2006/relationships/image" Target="../media/image8.png"/><Relationship Id="rId9" Type="http://schemas.openxmlformats.org/officeDocument/2006/relationships/slide" Target="slide18.xml"/><Relationship Id="rId14" Type="http://schemas.openxmlformats.org/officeDocument/2006/relationships/slide" Target="slide28.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londonfosteringachievement.org.uk/" TargetMode="External"/><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afaeducation.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WXuTRPP3MXI"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www.londonfosteringachievement.org.uk/" TargetMode="External"/><Relationship Id="rId7" Type="http://schemas.openxmlformats.org/officeDocument/2006/relationships/hyperlink" Target="https://afaeducation.org/free-dt-resources/explore-our-resources/effective-personal-education-plans-pep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4" Type="http://schemas.openxmlformats.org/officeDocument/2006/relationships/image" Target="../media/image8.pn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afaeducation.org/free-dt-resourc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londonfosteringachievement.org.uk/"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fa3as.org.uk/" TargetMode="External"/><Relationship Id="rId5" Type="http://schemas.openxmlformats.org/officeDocument/2006/relationships/slide" Target="slide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image" Target="../media/image9.jpeg"/><Relationship Id="rId12"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fa3as.org.uk/" TargetMode="Externa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7.xml"/><Relationship Id="rId4" Type="http://schemas.openxmlformats.org/officeDocument/2006/relationships/image" Target="../media/image8.png"/><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6.xml"/><Relationship Id="rId3" Type="http://schemas.openxmlformats.org/officeDocument/2006/relationships/hyperlink" Target="http://www.londonfosteringachievement.org.uk/" TargetMode="External"/><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10.xml"/><Relationship Id="rId5" Type="http://schemas.openxmlformats.org/officeDocument/2006/relationships/hyperlink" Target="http://www.afa3as.org.uk/" TargetMode="External"/><Relationship Id="rId10" Type="http://schemas.openxmlformats.org/officeDocument/2006/relationships/slide" Target="slide9.xml"/><Relationship Id="rId4" Type="http://schemas.openxmlformats.org/officeDocument/2006/relationships/image" Target="../media/image8.png"/><Relationship Id="rId9" Type="http://schemas.openxmlformats.org/officeDocument/2006/relationships/slide" Target="slide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ondonfosteringachievement.org.uk/" TargetMode="External"/><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a3as.org.uk/"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550" dirty="0">
                <a:solidFill>
                  <a:srgbClr val="1F497D"/>
                </a:solidFill>
                <a:latin typeface="Arial" charset="0"/>
                <a:ea typeface="Arial" charset="0"/>
                <a:cs typeface="Arial" charset="0"/>
              </a:rPr>
              <a:t>Our charity </a:t>
            </a:r>
          </a:p>
        </p:txBody>
      </p:sp>
      <p:pic>
        <p:nvPicPr>
          <p:cNvPr id="5" name="Picture 4" descr="http://www.afa3as.org.uk/images/staff/Brian-Lamb-19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628" y="2329617"/>
            <a:ext cx="1012486" cy="13386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523743" y="3738793"/>
            <a:ext cx="1910111" cy="553998"/>
          </a:xfrm>
          <a:prstGeom prst="rect">
            <a:avLst/>
          </a:prstGeom>
          <a:noFill/>
        </p:spPr>
        <p:txBody>
          <a:bodyPr wrap="square" rtlCol="0">
            <a:spAutoFit/>
          </a:bodyPr>
          <a:lstStyle/>
          <a:p>
            <a:r>
              <a:rPr lang="en-GB" sz="1500" b="1" dirty="0">
                <a:latin typeface="Arial" charset="0"/>
                <a:ea typeface="Arial" charset="0"/>
                <a:cs typeface="Arial" charset="0"/>
              </a:rPr>
              <a:t>Chair of Trustees  </a:t>
            </a:r>
          </a:p>
          <a:p>
            <a:r>
              <a:rPr lang="en-GB" sz="1500" b="1" dirty="0">
                <a:latin typeface="Arial" charset="0"/>
                <a:ea typeface="Arial" charset="0"/>
                <a:cs typeface="Arial" charset="0"/>
              </a:rPr>
              <a:t>Brian Lamb OBE</a:t>
            </a:r>
          </a:p>
        </p:txBody>
      </p:sp>
      <p:sp>
        <p:nvSpPr>
          <p:cNvPr id="7" name="TextBox 6"/>
          <p:cNvSpPr txBox="1"/>
          <p:nvPr/>
        </p:nvSpPr>
        <p:spPr>
          <a:xfrm>
            <a:off x="4775072" y="3733366"/>
            <a:ext cx="2315286" cy="553998"/>
          </a:xfrm>
          <a:prstGeom prst="rect">
            <a:avLst/>
          </a:prstGeom>
          <a:noFill/>
        </p:spPr>
        <p:txBody>
          <a:bodyPr wrap="square" rtlCol="0">
            <a:spAutoFit/>
          </a:bodyPr>
          <a:lstStyle/>
          <a:p>
            <a:pPr algn="r"/>
            <a:r>
              <a:rPr lang="en-GB" sz="1500" b="1" dirty="0">
                <a:latin typeface="Arial" charset="0"/>
                <a:ea typeface="Arial" charset="0"/>
                <a:cs typeface="Arial" charset="0"/>
              </a:rPr>
              <a:t>Founder &amp; CEO</a:t>
            </a:r>
          </a:p>
          <a:p>
            <a:pPr algn="r"/>
            <a:r>
              <a:rPr lang="en-GB" sz="1500" b="1" dirty="0" err="1">
                <a:latin typeface="Arial" charset="0"/>
                <a:ea typeface="Arial" charset="0"/>
                <a:cs typeface="Arial" charset="0"/>
              </a:rPr>
              <a:t>Prof.</a:t>
            </a:r>
            <a:r>
              <a:rPr lang="en-GB" sz="1500" b="1" dirty="0">
                <a:latin typeface="Arial" charset="0"/>
                <a:ea typeface="Arial" charset="0"/>
                <a:cs typeface="Arial" charset="0"/>
              </a:rPr>
              <a:t> Sonia Blandford</a:t>
            </a:r>
          </a:p>
        </p:txBody>
      </p:sp>
      <p:pic>
        <p:nvPicPr>
          <p:cNvPr id="8" name="Picture 6" descr="http://www.afa3as.org.uk/images/staff/son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761" y="2329617"/>
            <a:ext cx="1180487" cy="133865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2448731" y="4830289"/>
            <a:ext cx="4392504" cy="708437"/>
            <a:chOff x="251520" y="3793785"/>
            <a:chExt cx="11077872" cy="1786104"/>
          </a:xfrm>
        </p:grpSpPr>
        <p:grpSp>
          <p:nvGrpSpPr>
            <p:cNvPr id="9" name="Group 8"/>
            <p:cNvGrpSpPr/>
            <p:nvPr/>
          </p:nvGrpSpPr>
          <p:grpSpPr>
            <a:xfrm>
              <a:off x="251520" y="3793785"/>
              <a:ext cx="5774726" cy="1786104"/>
              <a:chOff x="611560" y="3861048"/>
              <a:chExt cx="5774726" cy="1786104"/>
            </a:xfrm>
          </p:grpSpPr>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861048"/>
                <a:ext cx="4050180" cy="178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6"/>
              <a:stretch>
                <a:fillRect/>
              </a:stretch>
            </p:blipFill>
            <p:spPr>
              <a:xfrm>
                <a:off x="4728936" y="4054012"/>
                <a:ext cx="1657350" cy="1400175"/>
              </a:xfrm>
              <a:prstGeom prst="rect">
                <a:avLst/>
              </a:prstGeom>
            </p:spPr>
          </p:pic>
        </p:grpSp>
        <p:pic>
          <p:nvPicPr>
            <p:cNvPr id="2" name="Picture 1"/>
            <p:cNvPicPr>
              <a:picLocks noChangeAspect="1"/>
            </p:cNvPicPr>
            <p:nvPr/>
          </p:nvPicPr>
          <p:blipFill>
            <a:blip r:embed="rId7"/>
            <a:stretch>
              <a:fillRect/>
            </a:stretch>
          </p:blipFill>
          <p:spPr>
            <a:xfrm>
              <a:off x="6300192" y="3939123"/>
              <a:ext cx="5029200" cy="1495425"/>
            </a:xfrm>
            <a:prstGeom prst="rect">
              <a:avLst/>
            </a:prstGeom>
          </p:spPr>
        </p:pic>
      </p:grpSp>
    </p:spTree>
    <p:extLst>
      <p:ext uri="{BB962C8B-B14F-4D97-AF65-F5344CB8AC3E}">
        <p14:creationId xmlns:p14="http://schemas.microsoft.com/office/powerpoint/2010/main" val="345022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Educational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2640546"/>
            <a:ext cx="457708" cy="485184"/>
          </a:xfrm>
          <a:prstGeom prst="rect">
            <a:avLst/>
          </a:prstGeom>
          <a:solidFill>
            <a:schemeClr val="bg1"/>
          </a:solidFill>
        </p:spPr>
      </p:pic>
      <p:sp>
        <p:nvSpPr>
          <p:cNvPr id="22" name="TextBox 21"/>
          <p:cNvSpPr txBox="1"/>
          <p:nvPr/>
        </p:nvSpPr>
        <p:spPr>
          <a:xfrm>
            <a:off x="362992" y="3145652"/>
            <a:ext cx="8389124" cy="10156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felt that all school staff needed an understanding of the impact of being a Child Looked After, but there was a note of caution that this understanding of the difficulties should not lead to a lowering of expectations or of labelling as under-achiever. The “knowledge” needed also to encompass learning gaps and SEND, but also Gifted and Talented/ More Able Pupils,  essential in order to differentiate to meet the needs. This point was developed further by one group who said staff need knowledge of CLA’s aspirations to help them form the relationships needed.</a:t>
            </a:r>
          </a:p>
        </p:txBody>
      </p:sp>
      <p:sp>
        <p:nvSpPr>
          <p:cNvPr id="12" name="TextBox 11"/>
          <p:cNvSpPr txBox="1"/>
          <p:nvPr/>
        </p:nvSpPr>
        <p:spPr>
          <a:xfrm>
            <a:off x="1080000" y="274463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6. Lack of knowledge amongst staff</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4473926"/>
            <a:ext cx="457708" cy="485184"/>
          </a:xfrm>
          <a:prstGeom prst="rect">
            <a:avLst/>
          </a:prstGeom>
          <a:solidFill>
            <a:schemeClr val="bg1"/>
          </a:solidFill>
        </p:spPr>
      </p:pic>
      <p:sp>
        <p:nvSpPr>
          <p:cNvPr id="13" name="TextBox 12"/>
          <p:cNvSpPr txBox="1"/>
          <p:nvPr/>
        </p:nvSpPr>
        <p:spPr>
          <a:xfrm>
            <a:off x="1080000" y="4547296"/>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7. Communication between schools</a:t>
            </a:r>
          </a:p>
        </p:txBody>
      </p:sp>
      <p:sp>
        <p:nvSpPr>
          <p:cNvPr id="14" name="TextBox 13"/>
          <p:cNvSpPr txBox="1"/>
          <p:nvPr/>
        </p:nvSpPr>
        <p:spPr>
          <a:xfrm>
            <a:off x="362992" y="4959081"/>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An area that could be either a barrier or a solution. If communication is not good there may be incomplete or inconsistent exchange of personal information, achievement/progress data and actual work books. This may lead to poor communication with the carer.</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2642834"/>
            <a:ext cx="457708" cy="485184"/>
          </a:xfrm>
          <a:prstGeom prst="rect">
            <a:avLst/>
          </a:prstGeom>
          <a:solidFill>
            <a:schemeClr val="bg1"/>
          </a:solidFill>
        </p:spPr>
      </p:pic>
      <p:sp>
        <p:nvSpPr>
          <p:cNvPr id="16" name="TextBox 15">
            <a:hlinkClick r:id="rId9" action="ppaction://hlinksldjump"/>
          </p:cNvPr>
          <p:cNvSpPr txBox="1"/>
          <p:nvPr/>
        </p:nvSpPr>
        <p:spPr>
          <a:xfrm>
            <a:off x="5156696" y="2731212"/>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17" name="Picture 16">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39" y="4464552"/>
            <a:ext cx="457708" cy="485184"/>
          </a:xfrm>
          <a:prstGeom prst="rect">
            <a:avLst/>
          </a:prstGeom>
          <a:solidFill>
            <a:schemeClr val="bg1"/>
          </a:solidFill>
        </p:spPr>
      </p:pic>
      <p:sp>
        <p:nvSpPr>
          <p:cNvPr id="18" name="TextBox 17">
            <a:hlinkClick r:id="rId9" action="ppaction://hlinksldjump"/>
          </p:cNvPr>
          <p:cNvSpPr txBox="1"/>
          <p:nvPr/>
        </p:nvSpPr>
        <p:spPr>
          <a:xfrm>
            <a:off x="5156695" y="453464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19" name="TextBox 18">
            <a:hlinkClick r:id="rId7"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1" name="Picture 20">
            <a:hlinkClick r:id="rId7"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40865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Educational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6730" y="2410877"/>
            <a:ext cx="457708" cy="485184"/>
          </a:xfrm>
          <a:prstGeom prst="rect">
            <a:avLst/>
          </a:prstGeom>
          <a:solidFill>
            <a:schemeClr val="bg1"/>
          </a:solidFill>
        </p:spPr>
      </p:pic>
      <p:sp>
        <p:nvSpPr>
          <p:cNvPr id="22" name="TextBox 21"/>
          <p:cNvSpPr txBox="1"/>
          <p:nvPr/>
        </p:nvSpPr>
        <p:spPr>
          <a:xfrm>
            <a:off x="362991" y="3003135"/>
            <a:ext cx="8389124" cy="854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There were quite a few comments about where PEPs are at the moment and the potential they have for support achievement and progress. It is important for the CLA to attend the PEP, but this might lead to them being singled-out and potentially missing a lesson. The balance between the academic and the emotional support is not always correct.</a:t>
            </a:r>
          </a:p>
          <a:p>
            <a:endParaRPr lang="en-GB" sz="1350" dirty="0">
              <a:solidFill>
                <a:schemeClr val="tx1"/>
              </a:solidFill>
            </a:endParaRPr>
          </a:p>
        </p:txBody>
      </p:sp>
      <p:sp>
        <p:nvSpPr>
          <p:cNvPr id="12" name="TextBox 11"/>
          <p:cNvSpPr txBox="1"/>
          <p:nvPr/>
        </p:nvSpPr>
        <p:spPr>
          <a:xfrm>
            <a:off x="1078729" y="2530795"/>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8. PEP attendance</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6730" y="3602306"/>
            <a:ext cx="457708" cy="485184"/>
          </a:xfrm>
          <a:prstGeom prst="rect">
            <a:avLst/>
          </a:prstGeom>
          <a:solidFill>
            <a:schemeClr val="bg1"/>
          </a:solidFill>
        </p:spPr>
      </p:pic>
      <p:sp>
        <p:nvSpPr>
          <p:cNvPr id="13" name="TextBox 12"/>
          <p:cNvSpPr txBox="1"/>
          <p:nvPr/>
        </p:nvSpPr>
        <p:spPr>
          <a:xfrm>
            <a:off x="1078730" y="370639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9. Behaviour</a:t>
            </a:r>
          </a:p>
        </p:txBody>
      </p:sp>
      <p:sp>
        <p:nvSpPr>
          <p:cNvPr id="14" name="TextBox 13"/>
          <p:cNvSpPr txBox="1"/>
          <p:nvPr/>
        </p:nvSpPr>
        <p:spPr>
          <a:xfrm>
            <a:off x="362991" y="4152354"/>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felt that some of the behaviour that causes concern or disrupts learning is a result of previous experiences and is often “acting out” and drawing attention to emotional difficulties, so applying a sanction may not be appropriate. Children may find the highly-structured environment to be challenging. They may also feel isolated and “different”.</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6730" y="4918523"/>
            <a:ext cx="457708" cy="485184"/>
          </a:xfrm>
          <a:prstGeom prst="rect">
            <a:avLst/>
          </a:prstGeom>
          <a:solidFill>
            <a:schemeClr val="bg1"/>
          </a:solidFill>
        </p:spPr>
      </p:pic>
      <p:sp>
        <p:nvSpPr>
          <p:cNvPr id="16" name="TextBox 15"/>
          <p:cNvSpPr txBox="1"/>
          <p:nvPr/>
        </p:nvSpPr>
        <p:spPr>
          <a:xfrm>
            <a:off x="1078729" y="4962463"/>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10. Lack of agency knowledge</a:t>
            </a:r>
          </a:p>
        </p:txBody>
      </p:sp>
      <p:sp>
        <p:nvSpPr>
          <p:cNvPr id="17" name="TextBox 16"/>
          <p:cNvSpPr txBox="1"/>
          <p:nvPr/>
        </p:nvSpPr>
        <p:spPr>
          <a:xfrm>
            <a:off x="362991" y="5414238"/>
            <a:ext cx="8389124" cy="3000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felt that sometimes other agencies were not aware of important changes in education and key dates, such as SATs</a:t>
            </a:r>
            <a:r>
              <a:rPr lang="en-GB" sz="1350" dirty="0">
                <a:solidFill>
                  <a:schemeClr val="tx1"/>
                </a:solidFill>
                <a:latin typeface="Arial" panose="020B0604020202020204" pitchFamily="34" charset="0"/>
                <a:cs typeface="Arial" panose="020B0604020202020204" pitchFamily="34" charset="0"/>
              </a:rPr>
              <a:t>.</a:t>
            </a:r>
          </a:p>
        </p:txBody>
      </p:sp>
      <p:pic>
        <p:nvPicPr>
          <p:cNvPr id="18" name="Picture 17">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16618" y="2459401"/>
            <a:ext cx="457708" cy="485184"/>
          </a:xfrm>
          <a:prstGeom prst="rect">
            <a:avLst/>
          </a:prstGeom>
          <a:solidFill>
            <a:schemeClr val="bg1"/>
          </a:solidFill>
        </p:spPr>
      </p:pic>
      <p:sp>
        <p:nvSpPr>
          <p:cNvPr id="19" name="TextBox 18">
            <a:hlinkClick r:id="rId9" action="ppaction://hlinksldjump"/>
          </p:cNvPr>
          <p:cNvSpPr txBox="1"/>
          <p:nvPr/>
        </p:nvSpPr>
        <p:spPr>
          <a:xfrm>
            <a:off x="5185672" y="254241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1" name="Picture 2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16618" y="3622514"/>
            <a:ext cx="457708" cy="485184"/>
          </a:xfrm>
          <a:prstGeom prst="rect">
            <a:avLst/>
          </a:prstGeom>
          <a:solidFill>
            <a:schemeClr val="bg1"/>
          </a:solidFill>
        </p:spPr>
      </p:pic>
      <p:sp>
        <p:nvSpPr>
          <p:cNvPr id="23" name="TextBox 22">
            <a:hlinkClick r:id="rId9" action="ppaction://hlinksldjump"/>
          </p:cNvPr>
          <p:cNvSpPr txBox="1"/>
          <p:nvPr/>
        </p:nvSpPr>
        <p:spPr>
          <a:xfrm>
            <a:off x="5185673" y="371089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4" name="Picture 23">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16618" y="4831718"/>
            <a:ext cx="457708" cy="485184"/>
          </a:xfrm>
          <a:prstGeom prst="rect">
            <a:avLst/>
          </a:prstGeom>
          <a:solidFill>
            <a:schemeClr val="bg1"/>
          </a:solidFill>
        </p:spPr>
      </p:pic>
      <p:sp>
        <p:nvSpPr>
          <p:cNvPr id="25" name="TextBox 24">
            <a:hlinkClick r:id="rId9" action="ppaction://hlinksldjump"/>
          </p:cNvPr>
          <p:cNvSpPr txBox="1"/>
          <p:nvPr/>
        </p:nvSpPr>
        <p:spPr>
          <a:xfrm>
            <a:off x="5185672" y="4904565"/>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Tree>
    <p:extLst>
      <p:ext uri="{BB962C8B-B14F-4D97-AF65-F5344CB8AC3E}">
        <p14:creationId xmlns:p14="http://schemas.microsoft.com/office/powerpoint/2010/main" val="7936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97607" y="2876045"/>
            <a:ext cx="1890000" cy="1673535"/>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n-GB" sz="1575" b="1" dirty="0">
              <a:latin typeface="Arial" panose="020B0604020202020204" pitchFamily="34" charset="0"/>
              <a:cs typeface="Arial" panose="020B0604020202020204" pitchFamily="34" charset="0"/>
            </a:endParaRPr>
          </a:p>
          <a:p>
            <a:pPr algn="ctr"/>
            <a:r>
              <a:rPr lang="en-GB" sz="1575" b="1" dirty="0">
                <a:latin typeface="Arial" panose="020B0604020202020204" pitchFamily="34" charset="0"/>
                <a:cs typeface="Arial" panose="020B0604020202020204" pitchFamily="34" charset="0"/>
              </a:rPr>
              <a:t>Environmental  barriers to educational attainment</a:t>
            </a:r>
          </a:p>
          <a:p>
            <a:endParaRPr lang="en-GB" sz="2400" b="1" dirty="0">
              <a:latin typeface="Arial" panose="020B0604020202020204" pitchFamily="34" charset="0"/>
              <a:cs typeface="Arial" panose="020B0604020202020204" pitchFamily="34" charset="0"/>
            </a:endParaRP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739713" y="3276440"/>
            <a:ext cx="457708" cy="485184"/>
          </a:xfrm>
          <a:prstGeom prst="rect">
            <a:avLst/>
          </a:prstGeom>
          <a:solidFill>
            <a:schemeClr val="bg1"/>
          </a:solidFill>
        </p:spPr>
      </p:pic>
      <p:grpSp>
        <p:nvGrpSpPr>
          <p:cNvPr id="6" name="Group 5"/>
          <p:cNvGrpSpPr/>
          <p:nvPr/>
        </p:nvGrpSpPr>
        <p:grpSpPr>
          <a:xfrm>
            <a:off x="4349525" y="2177565"/>
            <a:ext cx="2996294" cy="2912665"/>
            <a:chOff x="5519052" y="1646564"/>
            <a:chExt cx="3995058" cy="3883553"/>
          </a:xfrm>
        </p:grpSpPr>
        <p:sp>
          <p:nvSpPr>
            <p:cNvPr id="19" name="TextBox 18">
              <a:hlinkClick r:id="rId9" action="ppaction://hlinksldjump"/>
            </p:cNvPr>
            <p:cNvSpPr txBox="1"/>
            <p:nvPr/>
          </p:nvSpPr>
          <p:spPr>
            <a:xfrm>
              <a:off x="5519053" y="1646564"/>
              <a:ext cx="3995057" cy="400109"/>
            </a:xfrm>
            <a:prstGeom prst="rect">
              <a:avLst/>
            </a:prstGeom>
            <a:solidFill>
              <a:schemeClr val="bg1"/>
            </a:solidFill>
            <a:ln w="57150">
              <a:solidFill>
                <a:srgbClr val="DB0665"/>
              </a:solidFill>
            </a:ln>
          </p:spPr>
          <p:txBody>
            <a:bodyPr wrap="square" rtlCol="0">
              <a:spAutoFit/>
            </a:bodyPr>
            <a:lstStyle/>
            <a:p>
              <a:r>
                <a:rPr lang="en-GB" sz="1350" dirty="0"/>
                <a:t>1. Study space</a:t>
              </a:r>
            </a:p>
          </p:txBody>
        </p:sp>
        <p:sp>
          <p:nvSpPr>
            <p:cNvPr id="20" name="TextBox 19">
              <a:hlinkClick r:id="rId9" action="ppaction://hlinksldjump"/>
            </p:cNvPr>
            <p:cNvSpPr txBox="1"/>
            <p:nvPr/>
          </p:nvSpPr>
          <p:spPr>
            <a:xfrm>
              <a:off x="5519053" y="2175775"/>
              <a:ext cx="3995057" cy="677108"/>
            </a:xfrm>
            <a:prstGeom prst="rect">
              <a:avLst/>
            </a:prstGeom>
            <a:solidFill>
              <a:schemeClr val="bg1"/>
            </a:solidFill>
            <a:ln w="57150">
              <a:solidFill>
                <a:srgbClr val="DB0665"/>
              </a:solidFill>
            </a:ln>
          </p:spPr>
          <p:txBody>
            <a:bodyPr wrap="square" rtlCol="0">
              <a:spAutoFit/>
            </a:bodyPr>
            <a:lstStyle/>
            <a:p>
              <a:r>
                <a:rPr lang="en-GB" sz="1350" dirty="0"/>
                <a:t>2. Homework</a:t>
              </a:r>
            </a:p>
            <a:p>
              <a:endParaRPr lang="en-GB" sz="1350" dirty="0"/>
            </a:p>
          </p:txBody>
        </p:sp>
        <p:sp>
          <p:nvSpPr>
            <p:cNvPr id="21" name="TextBox 20">
              <a:hlinkClick r:id="rId10" action="ppaction://hlinksldjump"/>
            </p:cNvPr>
            <p:cNvSpPr txBox="1"/>
            <p:nvPr/>
          </p:nvSpPr>
          <p:spPr>
            <a:xfrm>
              <a:off x="5519053" y="2706455"/>
              <a:ext cx="3995057" cy="677108"/>
            </a:xfrm>
            <a:prstGeom prst="rect">
              <a:avLst/>
            </a:prstGeom>
            <a:solidFill>
              <a:schemeClr val="bg1"/>
            </a:solidFill>
            <a:ln w="57150">
              <a:solidFill>
                <a:srgbClr val="DB0665"/>
              </a:solidFill>
            </a:ln>
          </p:spPr>
          <p:txBody>
            <a:bodyPr wrap="square" rtlCol="0">
              <a:spAutoFit/>
            </a:bodyPr>
            <a:lstStyle/>
            <a:p>
              <a:r>
                <a:rPr lang="en-GB" sz="1350" dirty="0"/>
                <a:t>3.After school/weekend/holiday time</a:t>
              </a:r>
            </a:p>
            <a:p>
              <a:endParaRPr lang="en-GB" sz="1350" dirty="0"/>
            </a:p>
          </p:txBody>
        </p:sp>
        <p:sp>
          <p:nvSpPr>
            <p:cNvPr id="22" name="TextBox 21">
              <a:hlinkClick r:id="rId10" action="ppaction://hlinksldjump"/>
            </p:cNvPr>
            <p:cNvSpPr txBox="1"/>
            <p:nvPr/>
          </p:nvSpPr>
          <p:spPr>
            <a:xfrm>
              <a:off x="5519053" y="3254809"/>
              <a:ext cx="3995057" cy="677108"/>
            </a:xfrm>
            <a:prstGeom prst="rect">
              <a:avLst/>
            </a:prstGeom>
            <a:solidFill>
              <a:schemeClr val="bg1"/>
            </a:solidFill>
            <a:ln w="57150">
              <a:solidFill>
                <a:srgbClr val="DB0665"/>
              </a:solidFill>
            </a:ln>
          </p:spPr>
          <p:txBody>
            <a:bodyPr wrap="square" rtlCol="0">
              <a:spAutoFit/>
            </a:bodyPr>
            <a:lstStyle/>
            <a:p>
              <a:r>
                <a:rPr lang="en-GB" sz="1350" dirty="0"/>
                <a:t>4. Comparison of placements</a:t>
              </a:r>
            </a:p>
            <a:p>
              <a:endParaRPr lang="en-GB" sz="1350" dirty="0"/>
            </a:p>
          </p:txBody>
        </p:sp>
        <p:sp>
          <p:nvSpPr>
            <p:cNvPr id="23" name="TextBox 22">
              <a:hlinkClick r:id="rId11" action="ppaction://hlinksldjump"/>
            </p:cNvPr>
            <p:cNvSpPr txBox="1"/>
            <p:nvPr/>
          </p:nvSpPr>
          <p:spPr>
            <a:xfrm>
              <a:off x="5519053" y="3804547"/>
              <a:ext cx="3995057" cy="677108"/>
            </a:xfrm>
            <a:prstGeom prst="rect">
              <a:avLst/>
            </a:prstGeom>
            <a:solidFill>
              <a:schemeClr val="bg1"/>
            </a:solidFill>
            <a:ln w="57150">
              <a:solidFill>
                <a:srgbClr val="DB0665"/>
              </a:solidFill>
            </a:ln>
          </p:spPr>
          <p:txBody>
            <a:bodyPr wrap="square" rtlCol="0">
              <a:spAutoFit/>
            </a:bodyPr>
            <a:lstStyle/>
            <a:p>
              <a:r>
                <a:rPr lang="en-GB" sz="1350" dirty="0"/>
                <a:t>5. Other children in the home</a:t>
              </a:r>
            </a:p>
            <a:p>
              <a:endParaRPr lang="en-GB" sz="1350" dirty="0"/>
            </a:p>
          </p:txBody>
        </p:sp>
        <p:sp>
          <p:nvSpPr>
            <p:cNvPr id="29" name="TextBox 28">
              <a:hlinkClick r:id="rId11" action="ppaction://hlinksldjump"/>
            </p:cNvPr>
            <p:cNvSpPr txBox="1"/>
            <p:nvPr/>
          </p:nvSpPr>
          <p:spPr>
            <a:xfrm>
              <a:off x="5519052" y="4338340"/>
              <a:ext cx="3995057" cy="677108"/>
            </a:xfrm>
            <a:prstGeom prst="rect">
              <a:avLst/>
            </a:prstGeom>
            <a:solidFill>
              <a:schemeClr val="bg1"/>
            </a:solidFill>
            <a:ln w="57150">
              <a:solidFill>
                <a:srgbClr val="DB0665"/>
              </a:solidFill>
            </a:ln>
          </p:spPr>
          <p:txBody>
            <a:bodyPr wrap="square" rtlCol="0">
              <a:spAutoFit/>
            </a:bodyPr>
            <a:lstStyle/>
            <a:p>
              <a:r>
                <a:rPr lang="en-GB" sz="1350" dirty="0"/>
                <a:t>6. Transitions</a:t>
              </a:r>
            </a:p>
            <a:p>
              <a:endParaRPr lang="en-GB" sz="1350" dirty="0"/>
            </a:p>
          </p:txBody>
        </p:sp>
        <p:sp>
          <p:nvSpPr>
            <p:cNvPr id="31" name="TextBox 30">
              <a:hlinkClick r:id="rId11" action="ppaction://hlinksldjump"/>
            </p:cNvPr>
            <p:cNvSpPr txBox="1"/>
            <p:nvPr/>
          </p:nvSpPr>
          <p:spPr>
            <a:xfrm>
              <a:off x="5519052" y="4853009"/>
              <a:ext cx="3995057" cy="677108"/>
            </a:xfrm>
            <a:prstGeom prst="rect">
              <a:avLst/>
            </a:prstGeom>
            <a:solidFill>
              <a:schemeClr val="bg1"/>
            </a:solidFill>
            <a:ln w="57150">
              <a:solidFill>
                <a:srgbClr val="DB0665"/>
              </a:solidFill>
            </a:ln>
          </p:spPr>
          <p:txBody>
            <a:bodyPr wrap="square" rtlCol="0">
              <a:spAutoFit/>
            </a:bodyPr>
            <a:lstStyle/>
            <a:p>
              <a:r>
                <a:rPr lang="en-GB" sz="1350" dirty="0"/>
                <a:t>7. Travel and street safety</a:t>
              </a:r>
            </a:p>
            <a:p>
              <a:endParaRPr lang="en-GB" sz="1350" dirty="0"/>
            </a:p>
          </p:txBody>
        </p:sp>
      </p:grpSp>
      <p:sp>
        <p:nvSpPr>
          <p:cNvPr id="17" name="TextBox 16">
            <a:hlinkClick r:id="rId12"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4" name="Picture 23">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41630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Environmental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2640546"/>
            <a:ext cx="457708" cy="485184"/>
          </a:xfrm>
          <a:prstGeom prst="rect">
            <a:avLst/>
          </a:prstGeom>
          <a:solidFill>
            <a:schemeClr val="bg1"/>
          </a:solidFill>
        </p:spPr>
      </p:pic>
      <p:sp>
        <p:nvSpPr>
          <p:cNvPr id="22" name="TextBox 21"/>
          <p:cNvSpPr txBox="1"/>
          <p:nvPr/>
        </p:nvSpPr>
        <p:spPr>
          <a:xfrm>
            <a:off x="362992" y="3234978"/>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There were several anticipated barriers here. Having a dedicated study area was seen as necessary, but could isolate the young person if they were not used to studying by themselves. There may be conflict if the CLA is not able to let carer know if the study space does not work for them. Access to a local library was also identified as a factor.</a:t>
            </a:r>
          </a:p>
        </p:txBody>
      </p:sp>
      <p:sp>
        <p:nvSpPr>
          <p:cNvPr id="12" name="TextBox 11"/>
          <p:cNvSpPr txBox="1"/>
          <p:nvPr/>
        </p:nvSpPr>
        <p:spPr>
          <a:xfrm>
            <a:off x="1080000" y="274463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1. Study space</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4115901"/>
            <a:ext cx="457708" cy="485184"/>
          </a:xfrm>
          <a:prstGeom prst="rect">
            <a:avLst/>
          </a:prstGeom>
          <a:solidFill>
            <a:schemeClr val="bg1"/>
          </a:solidFill>
        </p:spPr>
      </p:pic>
      <p:sp>
        <p:nvSpPr>
          <p:cNvPr id="13" name="TextBox 12"/>
          <p:cNvSpPr txBox="1"/>
          <p:nvPr/>
        </p:nvSpPr>
        <p:spPr>
          <a:xfrm>
            <a:off x="1080000" y="4219993"/>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2. Homework</a:t>
            </a:r>
          </a:p>
        </p:txBody>
      </p:sp>
      <p:sp>
        <p:nvSpPr>
          <p:cNvPr id="14" name="TextBox 13"/>
          <p:cNvSpPr txBox="1"/>
          <p:nvPr/>
        </p:nvSpPr>
        <p:spPr>
          <a:xfrm>
            <a:off x="362992" y="4719297"/>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Linked to study space, it was noted that the CLA needed to get into a homework habit and having that space was part of it, but that homework was an area of conflict, beyond the educational. It also touches on culture and carer competence in setting boundaries.</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2642834"/>
            <a:ext cx="457708" cy="485184"/>
          </a:xfrm>
          <a:prstGeom prst="rect">
            <a:avLst/>
          </a:prstGeom>
          <a:solidFill>
            <a:schemeClr val="bg1"/>
          </a:solidFill>
        </p:spPr>
      </p:pic>
      <p:sp>
        <p:nvSpPr>
          <p:cNvPr id="16" name="TextBox 15">
            <a:hlinkClick r:id="rId9" action="ppaction://hlinksldjump"/>
          </p:cNvPr>
          <p:cNvSpPr txBox="1"/>
          <p:nvPr/>
        </p:nvSpPr>
        <p:spPr>
          <a:xfrm>
            <a:off x="5156696" y="2731212"/>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17" name="Picture 16">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4115901"/>
            <a:ext cx="457708" cy="485184"/>
          </a:xfrm>
          <a:prstGeom prst="rect">
            <a:avLst/>
          </a:prstGeom>
          <a:solidFill>
            <a:schemeClr val="bg1"/>
          </a:solidFill>
        </p:spPr>
      </p:pic>
      <p:sp>
        <p:nvSpPr>
          <p:cNvPr id="18" name="TextBox 17">
            <a:hlinkClick r:id="rId9" action="ppaction://hlinksldjump"/>
          </p:cNvPr>
          <p:cNvSpPr txBox="1"/>
          <p:nvPr/>
        </p:nvSpPr>
        <p:spPr>
          <a:xfrm>
            <a:off x="5156696" y="4204279"/>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19" name="TextBox 18">
            <a:hlinkClick r:id="rId10"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1" name="Picture 20">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54627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Environmental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2640546"/>
            <a:ext cx="457708" cy="485184"/>
          </a:xfrm>
          <a:prstGeom prst="rect">
            <a:avLst/>
          </a:prstGeom>
          <a:solidFill>
            <a:schemeClr val="bg1"/>
          </a:solidFill>
        </p:spPr>
      </p:pic>
      <p:sp>
        <p:nvSpPr>
          <p:cNvPr id="22" name="TextBox 21"/>
          <p:cNvSpPr txBox="1"/>
          <p:nvPr/>
        </p:nvSpPr>
        <p:spPr>
          <a:xfrm>
            <a:off x="362992" y="3146090"/>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Consideration was given to whether CLA could meet with friends outside of school after any placement change and whether the environment offered good choices of activities in holiday time and whether the facilities were available should the CLA have a particular interest or talent, such as sport or music.</a:t>
            </a:r>
          </a:p>
        </p:txBody>
      </p:sp>
      <p:sp>
        <p:nvSpPr>
          <p:cNvPr id="12" name="TextBox 11"/>
          <p:cNvSpPr txBox="1"/>
          <p:nvPr/>
        </p:nvSpPr>
        <p:spPr>
          <a:xfrm>
            <a:off x="1080000" y="274463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3.After school/weekend/holiday time</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4057340"/>
            <a:ext cx="457708" cy="485184"/>
          </a:xfrm>
          <a:prstGeom prst="rect">
            <a:avLst/>
          </a:prstGeom>
          <a:solidFill>
            <a:schemeClr val="bg1"/>
          </a:solidFill>
        </p:spPr>
      </p:pic>
      <p:sp>
        <p:nvSpPr>
          <p:cNvPr id="13" name="TextBox 12"/>
          <p:cNvSpPr txBox="1"/>
          <p:nvPr/>
        </p:nvSpPr>
        <p:spPr>
          <a:xfrm>
            <a:off x="1080000" y="4161433"/>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4. Comparison of placements</a:t>
            </a:r>
          </a:p>
        </p:txBody>
      </p:sp>
      <p:sp>
        <p:nvSpPr>
          <p:cNvPr id="14" name="TextBox 13"/>
          <p:cNvSpPr txBox="1"/>
          <p:nvPr/>
        </p:nvSpPr>
        <p:spPr>
          <a:xfrm>
            <a:off x="362992" y="4592410"/>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Some home environments might be seen as “nicer” or “better” than others. There may be different routines, cultural activities, religions and so on.</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2642834"/>
            <a:ext cx="457708" cy="485184"/>
          </a:xfrm>
          <a:prstGeom prst="rect">
            <a:avLst/>
          </a:prstGeom>
          <a:solidFill>
            <a:schemeClr val="bg1"/>
          </a:solidFill>
        </p:spPr>
      </p:pic>
      <p:sp>
        <p:nvSpPr>
          <p:cNvPr id="16" name="TextBox 15">
            <a:hlinkClick r:id="rId9" action="ppaction://hlinksldjump"/>
          </p:cNvPr>
          <p:cNvSpPr txBox="1"/>
          <p:nvPr/>
        </p:nvSpPr>
        <p:spPr>
          <a:xfrm>
            <a:off x="5156696" y="2731212"/>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17" name="Picture 16">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4057340"/>
            <a:ext cx="457708" cy="485184"/>
          </a:xfrm>
          <a:prstGeom prst="rect">
            <a:avLst/>
          </a:prstGeom>
          <a:solidFill>
            <a:schemeClr val="bg1"/>
          </a:solidFill>
        </p:spPr>
      </p:pic>
      <p:sp>
        <p:nvSpPr>
          <p:cNvPr id="18" name="TextBox 17">
            <a:hlinkClick r:id="rId9" action="ppaction://hlinksldjump"/>
          </p:cNvPr>
          <p:cNvSpPr txBox="1"/>
          <p:nvPr/>
        </p:nvSpPr>
        <p:spPr>
          <a:xfrm>
            <a:off x="5156696" y="414571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19" name="TextBox 18">
            <a:hlinkClick r:id="rId10"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1" name="Picture 20">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26850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Environmental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7436" y="2508690"/>
            <a:ext cx="457708" cy="485184"/>
          </a:xfrm>
          <a:prstGeom prst="rect">
            <a:avLst/>
          </a:prstGeom>
          <a:solidFill>
            <a:schemeClr val="bg1"/>
          </a:solidFill>
        </p:spPr>
      </p:pic>
      <p:sp>
        <p:nvSpPr>
          <p:cNvPr id="22" name="TextBox 21"/>
          <p:cNvSpPr txBox="1"/>
          <p:nvPr/>
        </p:nvSpPr>
        <p:spPr>
          <a:xfrm>
            <a:off x="362427" y="3014234"/>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This is a possible barrier if family dynamics, with carer’s own children mean that there is competition for attention, children do not get on or there is an imbalance of power. There was consideration given to how welcoming the home might be to friends of the CLA.</a:t>
            </a:r>
          </a:p>
        </p:txBody>
      </p:sp>
      <p:sp>
        <p:nvSpPr>
          <p:cNvPr id="12" name="TextBox 11"/>
          <p:cNvSpPr txBox="1"/>
          <p:nvPr/>
        </p:nvSpPr>
        <p:spPr>
          <a:xfrm>
            <a:off x="1079436" y="2612782"/>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5. Other children in the home</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7435" y="3720168"/>
            <a:ext cx="457708" cy="485184"/>
          </a:xfrm>
          <a:prstGeom prst="rect">
            <a:avLst/>
          </a:prstGeom>
          <a:solidFill>
            <a:schemeClr val="bg1"/>
          </a:solidFill>
        </p:spPr>
      </p:pic>
      <p:sp>
        <p:nvSpPr>
          <p:cNvPr id="13" name="TextBox 12"/>
          <p:cNvSpPr txBox="1"/>
          <p:nvPr/>
        </p:nvSpPr>
        <p:spPr>
          <a:xfrm>
            <a:off x="1079436" y="3824260"/>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6. Transitions</a:t>
            </a:r>
          </a:p>
        </p:txBody>
      </p:sp>
      <p:sp>
        <p:nvSpPr>
          <p:cNvPr id="14" name="TextBox 13"/>
          <p:cNvSpPr txBox="1"/>
          <p:nvPr/>
        </p:nvSpPr>
        <p:spPr>
          <a:xfrm>
            <a:off x="362427" y="4194054"/>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Moving from one environment to another, in school and in the home highlighted many aspects around impact of lack of consistency.</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6165" y="4679516"/>
            <a:ext cx="457708" cy="485184"/>
          </a:xfrm>
          <a:prstGeom prst="rect">
            <a:avLst/>
          </a:prstGeom>
          <a:solidFill>
            <a:schemeClr val="bg1"/>
          </a:solidFill>
        </p:spPr>
      </p:pic>
      <p:sp>
        <p:nvSpPr>
          <p:cNvPr id="16" name="TextBox 15"/>
          <p:cNvSpPr txBox="1"/>
          <p:nvPr/>
        </p:nvSpPr>
        <p:spPr>
          <a:xfrm>
            <a:off x="1079435" y="4739509"/>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7. Travel and street safety</a:t>
            </a:r>
          </a:p>
        </p:txBody>
      </p:sp>
      <p:sp>
        <p:nvSpPr>
          <p:cNvPr id="17" name="TextBox 16"/>
          <p:cNvSpPr txBox="1"/>
          <p:nvPr/>
        </p:nvSpPr>
        <p:spPr>
          <a:xfrm>
            <a:off x="362426" y="5175481"/>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Moving from one environment to another, in school and in the home highlighted many aspects around impact of lack of consistency.</a:t>
            </a:r>
          </a:p>
        </p:txBody>
      </p:sp>
      <p:pic>
        <p:nvPicPr>
          <p:cNvPr id="18" name="Picture 17">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8" y="2527084"/>
            <a:ext cx="457708" cy="485184"/>
          </a:xfrm>
          <a:prstGeom prst="rect">
            <a:avLst/>
          </a:prstGeom>
          <a:solidFill>
            <a:schemeClr val="bg1"/>
          </a:solidFill>
        </p:spPr>
      </p:pic>
      <p:sp>
        <p:nvSpPr>
          <p:cNvPr id="19" name="TextBox 18">
            <a:hlinkClick r:id="rId9" action="ppaction://hlinksldjump"/>
          </p:cNvPr>
          <p:cNvSpPr txBox="1"/>
          <p:nvPr/>
        </p:nvSpPr>
        <p:spPr>
          <a:xfrm>
            <a:off x="5195333" y="261546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1" name="Picture 2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8" y="3711668"/>
            <a:ext cx="457708" cy="485184"/>
          </a:xfrm>
          <a:prstGeom prst="rect">
            <a:avLst/>
          </a:prstGeom>
          <a:solidFill>
            <a:schemeClr val="bg1"/>
          </a:solidFill>
        </p:spPr>
      </p:pic>
      <p:sp>
        <p:nvSpPr>
          <p:cNvPr id="23" name="TextBox 22">
            <a:hlinkClick r:id="rId9" action="ppaction://hlinksldjump"/>
          </p:cNvPr>
          <p:cNvSpPr txBox="1"/>
          <p:nvPr/>
        </p:nvSpPr>
        <p:spPr>
          <a:xfrm>
            <a:off x="5195333" y="3800046"/>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4" name="Picture 23">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8" y="4643231"/>
            <a:ext cx="457708" cy="485184"/>
          </a:xfrm>
          <a:prstGeom prst="rect">
            <a:avLst/>
          </a:prstGeom>
          <a:solidFill>
            <a:schemeClr val="bg1"/>
          </a:solidFill>
        </p:spPr>
      </p:pic>
      <p:sp>
        <p:nvSpPr>
          <p:cNvPr id="25" name="TextBox 24">
            <a:hlinkClick r:id="rId9" action="ppaction://hlinksldjump"/>
          </p:cNvPr>
          <p:cNvSpPr txBox="1"/>
          <p:nvPr/>
        </p:nvSpPr>
        <p:spPr>
          <a:xfrm>
            <a:off x="5195333" y="4731609"/>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26" name="TextBox 25">
            <a:hlinkClick r:id="rId10"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7" name="Picture 2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22698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SOLUTIONS</a:t>
            </a:r>
          </a:p>
        </p:txBody>
      </p:sp>
      <p:sp>
        <p:nvSpPr>
          <p:cNvPr id="2" name="Rectangle 1"/>
          <p:cNvSpPr/>
          <p:nvPr/>
        </p:nvSpPr>
        <p:spPr>
          <a:xfrm>
            <a:off x="168841" y="2606497"/>
            <a:ext cx="8583275" cy="1030731"/>
          </a:xfrm>
          <a:prstGeom prst="rect">
            <a:avLst/>
          </a:prstGeom>
        </p:spPr>
        <p:txBody>
          <a:bodyPr wrap="square">
            <a:spAutoFit/>
          </a:bodyPr>
          <a:lstStyle/>
          <a:p>
            <a:pPr>
              <a:lnSpc>
                <a:spcPct val="115000"/>
              </a:lnSpc>
              <a:spcAft>
                <a:spcPts val="750"/>
              </a:spcAft>
              <a:tabLst>
                <a:tab pos="2320766" algn="ctr"/>
              </a:tabLst>
            </a:pPr>
            <a:r>
              <a:rPr lang="en-GB" sz="1200" dirty="0">
                <a:latin typeface="Arial" panose="020B0604020202020204" pitchFamily="34" charset="0"/>
                <a:ea typeface="Calibri" panose="020F0502020204030204" pitchFamily="34" charset="0"/>
                <a:cs typeface="Times New Roman" panose="02020603050405020304" pitchFamily="18" charset="0"/>
              </a:rPr>
              <a:t>Many barriers to achievement for CLA were identified, but many solutions were too.</a:t>
            </a:r>
          </a:p>
          <a:p>
            <a:pPr>
              <a:lnSpc>
                <a:spcPct val="115000"/>
              </a:lnSpc>
              <a:spcAft>
                <a:spcPts val="750"/>
              </a:spcAft>
              <a:tabLst>
                <a:tab pos="2320766" algn="ctr"/>
              </a:tabLst>
            </a:pPr>
            <a:r>
              <a:rPr lang="en-GB" sz="1200" dirty="0">
                <a:latin typeface="Arial" panose="020B0604020202020204" pitchFamily="34" charset="0"/>
                <a:ea typeface="Calibri" panose="020F0502020204030204" pitchFamily="34" charset="0"/>
                <a:cs typeface="Times New Roman" panose="02020603050405020304" pitchFamily="18" charset="0"/>
              </a:rPr>
              <a:t>The solutions have been drawn together here under broad headings, rather than matched “solution to barrier”, because the solutions crossed the STEEP areas. Many of the solutions involved current policy and practice being applied consistently and to the highest level, rather than new ideas.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hlinkClick r:id="rId8" action="ppaction://hlinksldjump"/>
          </p:cNvPr>
          <p:cNvSpPr txBox="1">
            <a:spLocks/>
          </p:cNvSpPr>
          <p:nvPr/>
        </p:nvSpPr>
        <p:spPr>
          <a:xfrm>
            <a:off x="168841" y="3483294"/>
            <a:ext cx="1566000" cy="1431161"/>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n-GB" sz="1575" b="1" dirty="0">
              <a:latin typeface="Arial" panose="020B0604020202020204" pitchFamily="34" charset="0"/>
              <a:cs typeface="Arial" panose="020B0604020202020204" pitchFamily="34" charset="0"/>
            </a:endParaRPr>
          </a:p>
          <a:p>
            <a:pPr algn="ctr"/>
            <a:r>
              <a:rPr lang="en-GB" sz="1575" b="1" dirty="0">
                <a:latin typeface="Arial" panose="020B0604020202020204" pitchFamily="34" charset="0"/>
                <a:cs typeface="Arial" panose="020B0604020202020204" pitchFamily="34" charset="0"/>
              </a:rPr>
              <a:t>Hear  the voice of the child</a:t>
            </a:r>
          </a:p>
          <a:p>
            <a:endParaRPr lang="en-GB" sz="2400" b="1" dirty="0">
              <a:latin typeface="Arial" panose="020B0604020202020204" pitchFamily="34" charset="0"/>
              <a:cs typeface="Arial" panose="020B0604020202020204" pitchFamily="34" charset="0"/>
            </a:endParaRPr>
          </a:p>
        </p:txBody>
      </p:sp>
      <p:sp>
        <p:nvSpPr>
          <p:cNvPr id="13" name="TextBox 12">
            <a:hlinkClick r:id="rId9" action="ppaction://hlinksldjump"/>
          </p:cNvPr>
          <p:cNvSpPr txBox="1">
            <a:spLocks/>
          </p:cNvSpPr>
          <p:nvPr/>
        </p:nvSpPr>
        <p:spPr>
          <a:xfrm>
            <a:off x="1924135" y="3788571"/>
            <a:ext cx="1566000" cy="738664"/>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vert="horz" wrap="square" rtlCol="0">
            <a:spAutoFit/>
          </a:bodyPr>
          <a:lstStyle/>
          <a:p>
            <a:pPr algn="ctr"/>
            <a:r>
              <a:rPr lang="en-GB" sz="1650" b="1" dirty="0">
                <a:latin typeface="Arial" panose="020B0604020202020204" pitchFamily="34" charset="0"/>
                <a:cs typeface="Arial" panose="020B0604020202020204" pitchFamily="34" charset="0"/>
              </a:rPr>
              <a:t>Remove Stigma</a:t>
            </a:r>
          </a:p>
          <a:p>
            <a:endParaRPr lang="en-GB" sz="900" b="1" dirty="0">
              <a:latin typeface="Arial" panose="020B0604020202020204" pitchFamily="34" charset="0"/>
              <a:cs typeface="Arial" panose="020B0604020202020204" pitchFamily="34" charset="0"/>
            </a:endParaRPr>
          </a:p>
        </p:txBody>
      </p:sp>
      <p:sp>
        <p:nvSpPr>
          <p:cNvPr id="14" name="TextBox 13">
            <a:hlinkClick r:id="rId10" action="ppaction://hlinksldjump"/>
          </p:cNvPr>
          <p:cNvSpPr txBox="1">
            <a:spLocks/>
          </p:cNvSpPr>
          <p:nvPr/>
        </p:nvSpPr>
        <p:spPr>
          <a:xfrm>
            <a:off x="3679429" y="3805199"/>
            <a:ext cx="1566000" cy="577081"/>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Home and school</a:t>
            </a:r>
          </a:p>
        </p:txBody>
      </p:sp>
      <p:sp>
        <p:nvSpPr>
          <p:cNvPr id="15" name="TextBox 14">
            <a:hlinkClick r:id="rId11" action="ppaction://hlinksldjump"/>
          </p:cNvPr>
          <p:cNvSpPr txBox="1">
            <a:spLocks/>
          </p:cNvSpPr>
          <p:nvPr/>
        </p:nvSpPr>
        <p:spPr>
          <a:xfrm>
            <a:off x="5434723" y="3789259"/>
            <a:ext cx="1566000" cy="946413"/>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The Foster Carer</a:t>
            </a:r>
          </a:p>
          <a:p>
            <a:endParaRPr lang="en-GB" sz="2400" b="1" dirty="0">
              <a:latin typeface="Arial" panose="020B0604020202020204" pitchFamily="34" charset="0"/>
              <a:cs typeface="Arial" panose="020B0604020202020204" pitchFamily="34" charset="0"/>
            </a:endParaRPr>
          </a:p>
        </p:txBody>
      </p:sp>
      <p:sp>
        <p:nvSpPr>
          <p:cNvPr id="16" name="TextBox 15">
            <a:hlinkClick r:id="rId12" action="ppaction://hlinksldjump"/>
          </p:cNvPr>
          <p:cNvSpPr txBox="1">
            <a:spLocks/>
          </p:cNvSpPr>
          <p:nvPr/>
        </p:nvSpPr>
        <p:spPr>
          <a:xfrm>
            <a:off x="7217017" y="3784112"/>
            <a:ext cx="1566000" cy="715581"/>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The school/setting</a:t>
            </a:r>
          </a:p>
          <a:p>
            <a:endParaRPr lang="en-GB" sz="900" b="1" dirty="0">
              <a:latin typeface="Arial" panose="020B0604020202020204" pitchFamily="34" charset="0"/>
              <a:cs typeface="Arial" panose="020B0604020202020204" pitchFamily="34" charset="0"/>
            </a:endParaRPr>
          </a:p>
        </p:txBody>
      </p:sp>
      <p:sp>
        <p:nvSpPr>
          <p:cNvPr id="17" name="TextBox 16">
            <a:hlinkClick r:id="rId13" action="ppaction://hlinksldjump"/>
          </p:cNvPr>
          <p:cNvSpPr txBox="1">
            <a:spLocks/>
          </p:cNvSpPr>
          <p:nvPr/>
        </p:nvSpPr>
        <p:spPr>
          <a:xfrm>
            <a:off x="168841" y="4720393"/>
            <a:ext cx="1566000" cy="810000"/>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pPr algn="ctr"/>
            <a:r>
              <a:rPr lang="en-GB" sz="1575" b="1" dirty="0">
                <a:latin typeface="Arial" panose="020B0604020202020204" pitchFamily="34" charset="0"/>
                <a:cs typeface="Arial" panose="020B0604020202020204" pitchFamily="34" charset="0"/>
              </a:rPr>
              <a:t>Use of key workers</a:t>
            </a:r>
          </a:p>
          <a:p>
            <a:endParaRPr lang="en-GB" sz="2400" b="1" dirty="0">
              <a:latin typeface="Arial" panose="020B0604020202020204" pitchFamily="34" charset="0"/>
              <a:cs typeface="Arial" panose="020B0604020202020204" pitchFamily="34" charset="0"/>
            </a:endParaRPr>
          </a:p>
        </p:txBody>
      </p:sp>
      <p:sp>
        <p:nvSpPr>
          <p:cNvPr id="18" name="TextBox 17">
            <a:hlinkClick r:id="rId14" action="ppaction://hlinksldjump"/>
          </p:cNvPr>
          <p:cNvSpPr txBox="1">
            <a:spLocks/>
          </p:cNvSpPr>
          <p:nvPr/>
        </p:nvSpPr>
        <p:spPr>
          <a:xfrm>
            <a:off x="1924135" y="4706729"/>
            <a:ext cx="1566000" cy="738664"/>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vert="horz" wrap="square" rtlCol="0">
            <a:spAutoFit/>
          </a:bodyPr>
          <a:lstStyle/>
          <a:p>
            <a:pPr algn="ctr"/>
            <a:r>
              <a:rPr lang="en-GB" sz="1650" b="1" dirty="0">
                <a:latin typeface="Arial" panose="020B0604020202020204" pitchFamily="34" charset="0"/>
                <a:cs typeface="Arial" panose="020B0604020202020204" pitchFamily="34" charset="0"/>
              </a:rPr>
              <a:t>Transition points</a:t>
            </a:r>
          </a:p>
          <a:p>
            <a:endParaRPr lang="en-GB" sz="900" b="1" dirty="0">
              <a:latin typeface="Arial" panose="020B0604020202020204" pitchFamily="34" charset="0"/>
              <a:cs typeface="Arial" panose="020B0604020202020204" pitchFamily="34" charset="0"/>
            </a:endParaRPr>
          </a:p>
        </p:txBody>
      </p:sp>
      <p:sp>
        <p:nvSpPr>
          <p:cNvPr id="19" name="TextBox 18">
            <a:hlinkClick r:id="rId15" action="ppaction://hlinksldjump"/>
          </p:cNvPr>
          <p:cNvSpPr txBox="1">
            <a:spLocks/>
          </p:cNvSpPr>
          <p:nvPr/>
        </p:nvSpPr>
        <p:spPr>
          <a:xfrm>
            <a:off x="3679429" y="4723356"/>
            <a:ext cx="1566000" cy="819455"/>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Support and understanding</a:t>
            </a:r>
          </a:p>
        </p:txBody>
      </p:sp>
      <p:sp>
        <p:nvSpPr>
          <p:cNvPr id="21" name="TextBox 20">
            <a:hlinkClick r:id="rId16" action="ppaction://hlinksldjump"/>
          </p:cNvPr>
          <p:cNvSpPr txBox="1">
            <a:spLocks/>
          </p:cNvSpPr>
          <p:nvPr/>
        </p:nvSpPr>
        <p:spPr>
          <a:xfrm>
            <a:off x="5434723" y="4707415"/>
            <a:ext cx="1566000" cy="1188787"/>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Effective Social Workers</a:t>
            </a:r>
          </a:p>
          <a:p>
            <a:endParaRPr lang="en-GB" sz="2400" b="1" dirty="0">
              <a:latin typeface="Arial" panose="020B0604020202020204" pitchFamily="34" charset="0"/>
              <a:cs typeface="Arial" panose="020B0604020202020204" pitchFamily="34" charset="0"/>
            </a:endParaRPr>
          </a:p>
        </p:txBody>
      </p:sp>
      <p:sp>
        <p:nvSpPr>
          <p:cNvPr id="22" name="TextBox 21">
            <a:hlinkClick r:id="rId17" action="ppaction://hlinksldjump"/>
          </p:cNvPr>
          <p:cNvSpPr txBox="1">
            <a:spLocks/>
          </p:cNvSpPr>
          <p:nvPr/>
        </p:nvSpPr>
        <p:spPr>
          <a:xfrm>
            <a:off x="7217017" y="4702269"/>
            <a:ext cx="1566000" cy="715581"/>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Effective Systems</a:t>
            </a:r>
          </a:p>
          <a:p>
            <a:endParaRPr lang="en-GB"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3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44"/>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Hear the voice of the Child Looked After</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42825" y="3358730"/>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Ask the CLA what help/support they need to maintain friendships at transition points. This is an area where technology has a very positive role to play.</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6" y="3363060"/>
            <a:ext cx="252377" cy="301037"/>
          </a:xfrm>
          <a:prstGeom prst="rect">
            <a:avLst/>
          </a:prstGeom>
          <a:solidFill>
            <a:schemeClr val="bg1"/>
          </a:solidFill>
        </p:spPr>
      </p:pic>
      <p:sp>
        <p:nvSpPr>
          <p:cNvPr id="11" name="Rectangle 10"/>
          <p:cNvSpPr/>
          <p:nvPr/>
        </p:nvSpPr>
        <p:spPr>
          <a:xfrm>
            <a:off x="168841" y="2606497"/>
            <a:ext cx="8583275" cy="646331"/>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There was an underlying sense of powerlessness in the STEEPs around how little the CLA feels they have control over and the emotional impact those feelings have. There were several solutions that focussed on the CLA having specific opportunities to express their opinion and specific skills developed to help them use those opportunities.</a:t>
            </a:r>
          </a:p>
        </p:txBody>
      </p:sp>
      <p:sp>
        <p:nvSpPr>
          <p:cNvPr id="12" name="TextBox 11"/>
          <p:cNvSpPr txBox="1"/>
          <p:nvPr/>
        </p:nvSpPr>
        <p:spPr>
          <a:xfrm>
            <a:off x="526769" y="3849778"/>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CLA should be encouraged and supported to keep a reflective diary, in some format.</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6" y="3850613"/>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6173" y="4289742"/>
            <a:ext cx="252377" cy="301037"/>
          </a:xfrm>
          <a:prstGeom prst="rect">
            <a:avLst/>
          </a:prstGeom>
          <a:solidFill>
            <a:schemeClr val="bg1"/>
          </a:solidFill>
        </p:spPr>
      </p:pic>
      <p:sp>
        <p:nvSpPr>
          <p:cNvPr id="19" name="TextBox 18"/>
          <p:cNvSpPr txBox="1"/>
          <p:nvPr/>
        </p:nvSpPr>
        <p:spPr>
          <a:xfrm>
            <a:off x="562372" y="4257606"/>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CLA should contribute to the “Pupil Passport” or “One page profile”, or where they will be able to express their likes/dislikes, interests and so on, and it should be regularly updated, as part of a commitment to listening to the CLA.</a:t>
            </a:r>
            <a:endParaRPr lang="en-GB" sz="900" dirty="0">
              <a:solidFill>
                <a:schemeClr val="tx1"/>
              </a:solidFill>
              <a:latin typeface="Arial" panose="020B0604020202020204" pitchFamily="34" charset="0"/>
              <a:cs typeface="Arial" panose="020B0604020202020204" pitchFamily="34" charset="0"/>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4757" y="4793443"/>
            <a:ext cx="252377" cy="301037"/>
          </a:xfrm>
          <a:prstGeom prst="rect">
            <a:avLst/>
          </a:prstGeom>
          <a:solidFill>
            <a:schemeClr val="bg1"/>
          </a:solidFill>
        </p:spPr>
      </p:pic>
      <p:sp>
        <p:nvSpPr>
          <p:cNvPr id="15" name="TextBox 14"/>
          <p:cNvSpPr txBox="1"/>
          <p:nvPr/>
        </p:nvSpPr>
        <p:spPr>
          <a:xfrm>
            <a:off x="562372" y="4806348"/>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Philosophy for Children was suggested as a way of supporting the CLA’s ability to reflect and express opinions.</a:t>
            </a:r>
            <a:endParaRPr lang="en-GB" sz="900" dirty="0">
              <a:solidFill>
                <a:schemeClr val="tx1"/>
              </a:solidFill>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4757" y="5342067"/>
            <a:ext cx="252377" cy="301037"/>
          </a:xfrm>
          <a:prstGeom prst="rect">
            <a:avLst/>
          </a:prstGeom>
          <a:solidFill>
            <a:schemeClr val="bg1"/>
          </a:solidFill>
        </p:spPr>
      </p:pic>
      <p:sp>
        <p:nvSpPr>
          <p:cNvPr id="21" name="TextBox 20"/>
          <p:cNvSpPr txBox="1"/>
          <p:nvPr/>
        </p:nvSpPr>
        <p:spPr>
          <a:xfrm>
            <a:off x="573258" y="5247968"/>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An advocate role, in addition to any support/mentoring, should  be developed, so there are specific, planned for occasions when CLA’s point of view is sought and where the CLA is actively supported to express their feelings and opinions.</a:t>
            </a:r>
          </a:p>
        </p:txBody>
      </p:sp>
    </p:spTree>
    <p:extLst>
      <p:ext uri="{BB962C8B-B14F-4D97-AF65-F5344CB8AC3E}">
        <p14:creationId xmlns:p14="http://schemas.microsoft.com/office/powerpoint/2010/main" val="28462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Remove stigma</a:t>
            </a:r>
          </a:p>
        </p:txBody>
      </p:sp>
      <p:sp>
        <p:nvSpPr>
          <p:cNvPr id="2" name="Rectangle 1"/>
          <p:cNvSpPr/>
          <p:nvPr/>
        </p:nvSpPr>
        <p:spPr>
          <a:xfrm>
            <a:off x="168841" y="2606497"/>
            <a:ext cx="8583275" cy="830997"/>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One of the greatest barriers to achievement was seen as how the young person feels about being identified as a Child Looked After. They do not like the label, they do not like people knowing it and it has a direct impact on their sense of self and their emotional well-being. These strong feelings have been recognised in research for a long time, so no solution is going to be simple. </a:t>
            </a:r>
          </a:p>
        </p:txBody>
      </p:sp>
      <p:sp>
        <p:nvSpPr>
          <p:cNvPr id="23" name="TextBox 22"/>
          <p:cNvSpPr txBox="1"/>
          <p:nvPr/>
        </p:nvSpPr>
        <p:spPr>
          <a:xfrm>
            <a:off x="608361" y="3539387"/>
            <a:ext cx="8389124"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Looking at language use and finding expressions that the young people were happier with is a good starting point. It was then suggested that how the educational settings presented the image of the family, within its prospectus and its curriculum had a role to play, if it was able to express a strong belief in inclusion in how it operated and if curriculum leaders undertook a sensitive audit of how families were presented in lessons, homework and assessment. </a:t>
            </a:r>
            <a:r>
              <a:rPr lang="en-GB" sz="900" dirty="0">
                <a:solidFill>
                  <a:srgbClr val="FF0000"/>
                </a:solidFill>
                <a:latin typeface="Arial" panose="020B0604020202020204" pitchFamily="34" charset="0"/>
                <a:cs typeface="Arial" panose="020B0604020202020204" pitchFamily="34" charset="0"/>
                <a:hlinkClick r:id="rId7" action="ppaction://hlinksldjump"/>
              </a:rPr>
              <a:t>more</a:t>
            </a:r>
            <a:endParaRPr lang="en-US" sz="900" dirty="0">
              <a:solidFill>
                <a:srgbClr val="FF0000"/>
              </a:solidFill>
              <a:latin typeface="Arial" charset="0"/>
              <a:cs typeface="Arial" panose="020B0604020202020204" pitchFamily="34" charset="0"/>
            </a:endParaRPr>
          </a:p>
        </p:txBody>
      </p:sp>
      <p:pic>
        <p:nvPicPr>
          <p:cNvPr id="25" name="Picture 2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28534" y="3614809"/>
            <a:ext cx="252377" cy="301037"/>
          </a:xfrm>
          <a:prstGeom prst="rect">
            <a:avLst/>
          </a:prstGeom>
          <a:solidFill>
            <a:schemeClr val="bg1"/>
          </a:solidFill>
        </p:spPr>
      </p:pic>
    </p:spTree>
    <p:extLst>
      <p:ext uri="{BB962C8B-B14F-4D97-AF65-F5344CB8AC3E}">
        <p14:creationId xmlns:p14="http://schemas.microsoft.com/office/powerpoint/2010/main" val="381014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Remove stigma</a:t>
            </a:r>
          </a:p>
        </p:txBody>
      </p:sp>
      <p:sp>
        <p:nvSpPr>
          <p:cNvPr id="17" name="TextBox 16"/>
          <p:cNvSpPr txBox="1"/>
          <p:nvPr/>
        </p:nvSpPr>
        <p:spPr>
          <a:xfrm>
            <a:off x="655915" y="3742521"/>
            <a:ext cx="8389124" cy="6694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role of the foster carer and foster family offered further solutions, when they were able to express pride and satisfaction in their role. </a:t>
            </a:r>
          </a:p>
          <a:p>
            <a:endParaRPr lang="en-GB" sz="1350" dirty="0">
              <a:solidFill>
                <a:schemeClr val="tx1"/>
              </a:solidFill>
              <a:latin typeface="Arial" panose="020B0604020202020204" pitchFamily="34" charset="0"/>
              <a:cs typeface="Arial" panose="020B0604020202020204" pitchFamily="34" charset="0"/>
            </a:endParaRP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90584" y="3793225"/>
            <a:ext cx="252377" cy="301037"/>
          </a:xfrm>
          <a:prstGeom prst="rect">
            <a:avLst/>
          </a:prstGeom>
          <a:solidFill>
            <a:schemeClr val="bg1"/>
          </a:solidFill>
        </p:spPr>
      </p:pic>
      <p:sp>
        <p:nvSpPr>
          <p:cNvPr id="21" name="TextBox 20"/>
          <p:cNvSpPr txBox="1"/>
          <p:nvPr/>
        </p:nvSpPr>
        <p:spPr>
          <a:xfrm>
            <a:off x="655915" y="4498328"/>
            <a:ext cx="8389124" cy="6694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educational setting may also provide a solution by embracing the broad responsibility for educating whole communities about how fostering works. </a:t>
            </a:r>
          </a:p>
          <a:p>
            <a:endParaRPr lang="en-GB" sz="1350" dirty="0">
              <a:solidFill>
                <a:schemeClr val="tx1"/>
              </a:solidFill>
              <a:latin typeface="Arial" panose="020B0604020202020204" pitchFamily="34" charset="0"/>
              <a:cs typeface="Arial" panose="020B0604020202020204" pitchFamily="34" charset="0"/>
            </a:endParaRPr>
          </a:p>
        </p:txBody>
      </p:sp>
      <p:pic>
        <p:nvPicPr>
          <p:cNvPr id="22" name="Picture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82119" y="4556328"/>
            <a:ext cx="252377" cy="301037"/>
          </a:xfrm>
          <a:prstGeom prst="rect">
            <a:avLst/>
          </a:prstGeom>
          <a:solidFill>
            <a:schemeClr val="bg1"/>
          </a:solidFill>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80835" y="2730022"/>
            <a:ext cx="258215" cy="301037"/>
          </a:xfrm>
          <a:prstGeom prst="rect">
            <a:avLst/>
          </a:prstGeom>
          <a:solidFill>
            <a:schemeClr val="bg1"/>
          </a:solidFill>
        </p:spPr>
      </p:pic>
      <p:sp>
        <p:nvSpPr>
          <p:cNvPr id="13" name="TextBox 12"/>
          <p:cNvSpPr txBox="1"/>
          <p:nvPr/>
        </p:nvSpPr>
        <p:spPr>
          <a:xfrm>
            <a:off x="655915" y="2686631"/>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availability of role models who are able to challenge the feelings of shame or embarrassment that the children feel was suggested as part of the solution. There may be lessons to learn from the many positive images and messages around LGBT issues, where attitudes have changed in such a positive way over the years. </a:t>
            </a: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68580" tIns="34290" rIns="68580" bIns="34290" rtlCol="0" anchor="t" anchorCtr="0">
            <a:noAutofit/>
          </a:bodyPr>
          <a:lstStyle/>
          <a:p>
            <a:r>
              <a:rPr lang="en-GB" sz="2550" dirty="0">
                <a:solidFill>
                  <a:srgbClr val="1F497D"/>
                </a:solidFill>
                <a:latin typeface="Arial" charset="0"/>
                <a:ea typeface="Arial" charset="0"/>
                <a:cs typeface="Arial" charset="0"/>
              </a:rPr>
              <a:t>Our charity</a:t>
            </a:r>
          </a:p>
        </p:txBody>
      </p:sp>
      <p:sp>
        <p:nvSpPr>
          <p:cNvPr id="6" name="Oval 5"/>
          <p:cNvSpPr/>
          <p:nvPr/>
        </p:nvSpPr>
        <p:spPr>
          <a:xfrm>
            <a:off x="4474771" y="2809872"/>
            <a:ext cx="3011456" cy="2988577"/>
          </a:xfrm>
          <a:prstGeom prst="ellipse">
            <a:avLst/>
          </a:prstGeom>
          <a:solidFill>
            <a:srgbClr val="CC226E"/>
          </a:solidFill>
          <a:ln>
            <a:solidFill>
              <a:srgbClr val="CC226E"/>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350" b="1" dirty="0">
                <a:latin typeface="Arial" charset="0"/>
                <a:ea typeface="Arial" charset="0"/>
                <a:cs typeface="Arial" charset="0"/>
              </a:rPr>
              <a:t>Our mission</a:t>
            </a:r>
          </a:p>
          <a:p>
            <a:pPr algn="ctr">
              <a:lnSpc>
                <a:spcPct val="150000"/>
              </a:lnSpc>
            </a:pPr>
            <a:r>
              <a:rPr lang="en-GB" sz="1350" dirty="0">
                <a:latin typeface="Arial" charset="0"/>
                <a:ea typeface="Arial" charset="0"/>
                <a:cs typeface="Arial" charset="0"/>
              </a:rPr>
              <a:t>Transforming lives through improved educational opportunities and outcomes for children and young people vulnerable to underachievement</a:t>
            </a:r>
          </a:p>
        </p:txBody>
      </p:sp>
      <p:pic>
        <p:nvPicPr>
          <p:cNvPr id="10" name="Picture 9"/>
          <p:cNvPicPr>
            <a:picLocks noChangeAspect="1"/>
          </p:cNvPicPr>
          <p:nvPr/>
        </p:nvPicPr>
        <p:blipFill>
          <a:blip r:embed="rId2"/>
          <a:stretch>
            <a:fillRect/>
          </a:stretch>
        </p:blipFill>
        <p:spPr>
          <a:xfrm>
            <a:off x="1143001" y="4212950"/>
            <a:ext cx="2687216" cy="1792373"/>
          </a:xfrm>
          <a:prstGeom prst="rect">
            <a:avLst/>
          </a:prstGeom>
        </p:spPr>
      </p:pic>
      <p:sp>
        <p:nvSpPr>
          <p:cNvPr id="5" name="Oval 4"/>
          <p:cNvSpPr/>
          <p:nvPr/>
        </p:nvSpPr>
        <p:spPr>
          <a:xfrm>
            <a:off x="2271649" y="1627087"/>
            <a:ext cx="2875317" cy="2853473"/>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b="1" dirty="0">
                <a:latin typeface="Arial" charset="0"/>
                <a:ea typeface="Arial" charset="0"/>
                <a:cs typeface="Arial" charset="0"/>
              </a:rPr>
              <a:t>Our vision</a:t>
            </a:r>
          </a:p>
          <a:p>
            <a:pPr algn="ctr">
              <a:lnSpc>
                <a:spcPct val="150000"/>
              </a:lnSpc>
            </a:pPr>
            <a:r>
              <a:rPr lang="en-GB" sz="1350" dirty="0">
                <a:latin typeface="Arial" charset="0"/>
                <a:ea typeface="Arial" charset="0"/>
                <a:cs typeface="Arial" charset="0"/>
              </a:rPr>
              <a:t>A world in which all children and young people can achieve regardless of their background, challenge or need</a:t>
            </a:r>
          </a:p>
        </p:txBody>
      </p:sp>
    </p:spTree>
    <p:extLst>
      <p:ext uri="{BB962C8B-B14F-4D97-AF65-F5344CB8AC3E}">
        <p14:creationId xmlns:p14="http://schemas.microsoft.com/office/powerpoint/2010/main" val="31508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Home and school</a:t>
            </a:r>
          </a:p>
        </p:txBody>
      </p:sp>
      <p:sp>
        <p:nvSpPr>
          <p:cNvPr id="17" name="TextBox 16"/>
          <p:cNvSpPr txBox="1"/>
          <p:nvPr/>
        </p:nvSpPr>
        <p:spPr>
          <a:xfrm>
            <a:off x="593711" y="3710669"/>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have the highest expectations that the CLA will be happy and fulfilled.</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0" y="3752486"/>
            <a:ext cx="252377" cy="301037"/>
          </a:xfrm>
          <a:prstGeom prst="rect">
            <a:avLst/>
          </a:prstGeom>
          <a:solidFill>
            <a:schemeClr val="bg1"/>
          </a:solidFill>
        </p:spPr>
      </p:pic>
      <p:sp>
        <p:nvSpPr>
          <p:cNvPr id="21" name="TextBox 20"/>
          <p:cNvSpPr txBox="1"/>
          <p:nvPr/>
        </p:nvSpPr>
        <p:spPr>
          <a:xfrm>
            <a:off x="593711" y="4226708"/>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have the highest aspirations for the future, aiming to provide access, support and opportunities to help achieve the aspirations.</a:t>
            </a:r>
            <a:endParaRPr lang="en-GB" sz="1200" dirty="0">
              <a:solidFill>
                <a:srgbClr val="FF0000"/>
              </a:solidFill>
              <a:latin typeface="Arial" panose="020B0604020202020204" pitchFamily="34" charset="0"/>
              <a:cs typeface="Arial" panose="020B0604020202020204" pitchFamily="34" charset="0"/>
            </a:endParaRPr>
          </a:p>
        </p:txBody>
      </p:sp>
      <p:pic>
        <p:nvPicPr>
          <p:cNvPr id="22" name="Picture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7727" y="4251753"/>
            <a:ext cx="252377" cy="301037"/>
          </a:xfrm>
          <a:prstGeom prst="rect">
            <a:avLst/>
          </a:prstGeom>
          <a:solidFill>
            <a:schemeClr val="bg1"/>
          </a:solidFill>
        </p:spPr>
      </p:pic>
      <p:sp>
        <p:nvSpPr>
          <p:cNvPr id="11" name="Rectangle 10"/>
          <p:cNvSpPr/>
          <p:nvPr/>
        </p:nvSpPr>
        <p:spPr>
          <a:xfrm>
            <a:off x="168841" y="2606497"/>
            <a:ext cx="8583275" cy="276999"/>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It was striking how many solutions could be equally applied to home and school.</a:t>
            </a:r>
          </a:p>
        </p:txBody>
      </p:sp>
      <p:sp>
        <p:nvSpPr>
          <p:cNvPr id="12" name="TextBox 11"/>
          <p:cNvSpPr txBox="1"/>
          <p:nvPr/>
        </p:nvSpPr>
        <p:spPr>
          <a:xfrm>
            <a:off x="593711" y="4857882"/>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will be beacons of consistency, enabling the CLA to develop in a safe, secure environment, living within safe boundaries, leading to improved self-worth and ability to trust.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rgbClr val="FF0000"/>
              </a:solidFill>
              <a:latin typeface="Arial" panose="020B0604020202020204" pitchFamily="34" charset="0"/>
              <a:cs typeface="Arial" panose="020B0604020202020204" pitchFamily="34" charset="0"/>
            </a:endParaRP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41446" y="4873866"/>
            <a:ext cx="252377" cy="301037"/>
          </a:xfrm>
          <a:prstGeom prst="rect">
            <a:avLst/>
          </a:prstGeom>
          <a:solidFill>
            <a:schemeClr val="bg1"/>
          </a:solidFill>
        </p:spPr>
      </p:pic>
      <p:sp>
        <p:nvSpPr>
          <p:cNvPr id="14" name="TextBox 13"/>
          <p:cNvSpPr txBox="1"/>
          <p:nvPr/>
        </p:nvSpPr>
        <p:spPr>
          <a:xfrm>
            <a:off x="593711" y="2957728"/>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be made to feel “welcoming”, which may mean doing different things, but have the same effect of making the CLA feel part of something, that s/he is wanted, that his/her needs have been thought about and that time to settle and space to think is given.</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6620" y="2963929"/>
            <a:ext cx="262741" cy="301037"/>
          </a:xfrm>
          <a:prstGeom prst="rect">
            <a:avLst/>
          </a:prstGeom>
          <a:solidFill>
            <a:schemeClr val="bg1"/>
          </a:solidFill>
        </p:spPr>
      </p:pic>
    </p:spTree>
    <p:extLst>
      <p:ext uri="{BB962C8B-B14F-4D97-AF65-F5344CB8AC3E}">
        <p14:creationId xmlns:p14="http://schemas.microsoft.com/office/powerpoint/2010/main" val="22437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Home and school</a:t>
            </a:r>
          </a:p>
        </p:txBody>
      </p:sp>
      <p:sp>
        <p:nvSpPr>
          <p:cNvPr id="17" name="TextBox 16"/>
          <p:cNvSpPr txBox="1"/>
          <p:nvPr/>
        </p:nvSpPr>
        <p:spPr>
          <a:xfrm>
            <a:off x="593711" y="3290847"/>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have an understanding of the principles of restorative justice, to support dealing with challenging behaviour and relationship problems.</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40386" y="3371162"/>
            <a:ext cx="252377" cy="301037"/>
          </a:xfrm>
          <a:prstGeom prst="rect">
            <a:avLst/>
          </a:prstGeom>
          <a:solidFill>
            <a:schemeClr val="bg1"/>
          </a:solidFill>
        </p:spPr>
      </p:pic>
      <p:sp>
        <p:nvSpPr>
          <p:cNvPr id="21" name="TextBox 20"/>
          <p:cNvSpPr txBox="1"/>
          <p:nvPr/>
        </p:nvSpPr>
        <p:spPr>
          <a:xfrm>
            <a:off x="593711" y="4537537"/>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Achievement for All Structured Conversation was seen as a potential route to the consistency required between home and school.</a:t>
            </a:r>
            <a:endParaRPr lang="en-GB" sz="1200" dirty="0">
              <a:solidFill>
                <a:srgbClr val="FF0000"/>
              </a:solidFill>
              <a:latin typeface="Arial" panose="020B0604020202020204" pitchFamily="34" charset="0"/>
              <a:cs typeface="Arial" panose="020B0604020202020204" pitchFamily="34" charset="0"/>
            </a:endParaRPr>
          </a:p>
        </p:txBody>
      </p:sp>
      <p:pic>
        <p:nvPicPr>
          <p:cNvPr id="22" name="Picture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40386" y="4617852"/>
            <a:ext cx="252377" cy="301037"/>
          </a:xfrm>
          <a:prstGeom prst="rect">
            <a:avLst/>
          </a:prstGeom>
          <a:solidFill>
            <a:schemeClr val="bg1"/>
          </a:solidFill>
        </p:spPr>
      </p:pic>
      <p:sp>
        <p:nvSpPr>
          <p:cNvPr id="14" name="TextBox 13"/>
          <p:cNvSpPr txBox="1"/>
          <p:nvPr/>
        </p:nvSpPr>
        <p:spPr>
          <a:xfrm>
            <a:off x="593711" y="2707820"/>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frequently and routinely give rewards and praise and making mistakes will be seen as a valuable way of learning and maturing, not as something to fear.</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6620" y="2756631"/>
            <a:ext cx="262741" cy="301037"/>
          </a:xfrm>
          <a:prstGeom prst="rect">
            <a:avLst/>
          </a:prstGeom>
          <a:solidFill>
            <a:schemeClr val="bg1"/>
          </a:solidFill>
        </p:spPr>
      </p:pic>
      <p:sp>
        <p:nvSpPr>
          <p:cNvPr id="16" name="TextBox 15"/>
          <p:cNvSpPr txBox="1"/>
          <p:nvPr/>
        </p:nvSpPr>
        <p:spPr>
          <a:xfrm>
            <a:off x="593711" y="3939126"/>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Both home and school should have knowledge and training in safe use of ICT. This could be through school-based training, which invited carers to participate.</a:t>
            </a:r>
          </a:p>
        </p:txBody>
      </p:sp>
      <p:pic>
        <p:nvPicPr>
          <p:cNvPr id="19" name="Picture 1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40386" y="4027912"/>
            <a:ext cx="252377" cy="301037"/>
          </a:xfrm>
          <a:prstGeom prst="rect">
            <a:avLst/>
          </a:prstGeom>
          <a:solidFill>
            <a:schemeClr val="bg1"/>
          </a:solidFill>
        </p:spPr>
      </p:pic>
    </p:spTree>
    <p:extLst>
      <p:ext uri="{BB962C8B-B14F-4D97-AF65-F5344CB8AC3E}">
        <p14:creationId xmlns:p14="http://schemas.microsoft.com/office/powerpoint/2010/main" val="38654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The Foster Carer</a:t>
            </a:r>
          </a:p>
        </p:txBody>
      </p:sp>
      <p:sp>
        <p:nvSpPr>
          <p:cNvPr id="17" name="TextBox 16"/>
          <p:cNvSpPr txBox="1"/>
          <p:nvPr/>
        </p:nvSpPr>
        <p:spPr>
          <a:xfrm>
            <a:off x="558751" y="3763888"/>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carer should be proactive in maintaining positive relationships from previous schools and placements, encouraging contact as appropriate.</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5426" y="3844203"/>
            <a:ext cx="252377" cy="301037"/>
          </a:xfrm>
          <a:prstGeom prst="rect">
            <a:avLst/>
          </a:prstGeom>
          <a:solidFill>
            <a:schemeClr val="bg1"/>
          </a:solidFill>
        </p:spPr>
      </p:pic>
      <p:sp>
        <p:nvSpPr>
          <p:cNvPr id="21" name="TextBox 20"/>
          <p:cNvSpPr txBox="1"/>
          <p:nvPr/>
        </p:nvSpPr>
        <p:spPr>
          <a:xfrm>
            <a:off x="555081" y="4349969"/>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Carers should search for something that the CLA is good at or interested in and develop ways of nurturing that talent or aptitude, which could then raise self-confidence and self-esteem.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rgbClr val="FF0000"/>
              </a:solidFill>
              <a:latin typeface="Arial" panose="020B0604020202020204" pitchFamily="34" charset="0"/>
              <a:cs typeface="Arial" panose="020B0604020202020204" pitchFamily="34" charset="0"/>
            </a:endParaRPr>
          </a:p>
        </p:txBody>
      </p:sp>
      <p:pic>
        <p:nvPicPr>
          <p:cNvPr id="22" name="Picture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5427" y="4446721"/>
            <a:ext cx="252377" cy="301037"/>
          </a:xfrm>
          <a:prstGeom prst="rect">
            <a:avLst/>
          </a:prstGeom>
          <a:solidFill>
            <a:schemeClr val="bg1"/>
          </a:solidFill>
        </p:spPr>
      </p:pic>
      <p:sp>
        <p:nvSpPr>
          <p:cNvPr id="14" name="TextBox 13"/>
          <p:cNvSpPr txBox="1"/>
          <p:nvPr/>
        </p:nvSpPr>
        <p:spPr>
          <a:xfrm>
            <a:off x="555081" y="2949904"/>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carer should know how to nurture and how to address attachment issues. This is so important it was felt it should form part of the training. Carers should be role models of affection, reconciliation, life-long learning and community participation.</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0245" y="3073870"/>
            <a:ext cx="262741" cy="301037"/>
          </a:xfrm>
          <a:prstGeom prst="rect">
            <a:avLst/>
          </a:prstGeom>
          <a:solidFill>
            <a:schemeClr val="bg1"/>
          </a:solidFill>
        </p:spPr>
      </p:pic>
      <p:sp>
        <p:nvSpPr>
          <p:cNvPr id="13" name="Rectangle 12"/>
          <p:cNvSpPr/>
          <p:nvPr/>
        </p:nvSpPr>
        <p:spPr>
          <a:xfrm>
            <a:off x="168841" y="2606497"/>
            <a:ext cx="8583275" cy="276999"/>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In addition to the solutions outlined in home/school, there are specific ones in the hands of the carer.</a:t>
            </a:r>
          </a:p>
        </p:txBody>
      </p:sp>
    </p:spTree>
    <p:extLst>
      <p:ext uri="{BB962C8B-B14F-4D97-AF65-F5344CB8AC3E}">
        <p14:creationId xmlns:p14="http://schemas.microsoft.com/office/powerpoint/2010/main" val="37532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The Foster Carer</a:t>
            </a:r>
          </a:p>
        </p:txBody>
      </p:sp>
      <p:sp>
        <p:nvSpPr>
          <p:cNvPr id="17" name="TextBox 16"/>
          <p:cNvSpPr txBox="1"/>
          <p:nvPr/>
        </p:nvSpPr>
        <p:spPr>
          <a:xfrm>
            <a:off x="542825" y="3543875"/>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Carers should actively support the CLA’s school by being clear about uniform, curriculum, timetable, holidays, routes to support, reward systems, opportunities for engagement in after-school activities, homework clubs, attendance and so on.</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3576661"/>
            <a:ext cx="252377" cy="301037"/>
          </a:xfrm>
          <a:prstGeom prst="rect">
            <a:avLst/>
          </a:prstGeom>
          <a:solidFill>
            <a:schemeClr val="bg1"/>
          </a:solidFill>
        </p:spPr>
      </p:pic>
      <p:sp>
        <p:nvSpPr>
          <p:cNvPr id="14" name="TextBox 13"/>
          <p:cNvSpPr txBox="1"/>
          <p:nvPr/>
        </p:nvSpPr>
        <p:spPr>
          <a:xfrm>
            <a:off x="542825" y="2645428"/>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Carers should provide a safe study-space, with appropriate, useful  and monitored access to ICT, to enable the CLA to study and make the most of online learning. If carers can approach ICT with confidence and enthusiasm, that will be really helpful.</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87989" y="2691865"/>
            <a:ext cx="262741" cy="301037"/>
          </a:xfrm>
          <a:prstGeom prst="rect">
            <a:avLst/>
          </a:prstGeom>
          <a:solidFill>
            <a:schemeClr val="bg1"/>
          </a:solidFill>
        </p:spPr>
      </p:pic>
    </p:spTree>
    <p:extLst>
      <p:ext uri="{BB962C8B-B14F-4D97-AF65-F5344CB8AC3E}">
        <p14:creationId xmlns:p14="http://schemas.microsoft.com/office/powerpoint/2010/main" val="25498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The school/setting</a:t>
            </a:r>
          </a:p>
        </p:txBody>
      </p:sp>
      <p:sp>
        <p:nvSpPr>
          <p:cNvPr id="17" name="TextBox 16"/>
          <p:cNvSpPr txBox="1"/>
          <p:nvPr/>
        </p:nvSpPr>
        <p:spPr>
          <a:xfrm>
            <a:off x="542825" y="4062891"/>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In conjunction with the social worker and the CLA, the school should carefully and sensitively consider the language to be used to describe the CLA, his/her “looked after” status, his/her foster family and birth family.</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4112184"/>
            <a:ext cx="252377" cy="301037"/>
          </a:xfrm>
          <a:prstGeom prst="rect">
            <a:avLst/>
          </a:prstGeom>
          <a:solidFill>
            <a:schemeClr val="bg1"/>
          </a:solidFill>
        </p:spPr>
      </p:pic>
      <p:sp>
        <p:nvSpPr>
          <p:cNvPr id="14" name="TextBox 13"/>
          <p:cNvSpPr txBox="1"/>
          <p:nvPr/>
        </p:nvSpPr>
        <p:spPr>
          <a:xfrm>
            <a:off x="542825" y="3100962"/>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Schools must have access to all academic and pastoral information, to ensure they are fully prepared for the needs of the CLA, identifying and attainment gaps, attendance issues, interests and talents and so on. All relevant information will be shared on a “need to know” basis, aiming to avoid the CLA having to tell “their story” many times.</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87989" y="3181723"/>
            <a:ext cx="262741" cy="301037"/>
          </a:xfrm>
          <a:prstGeom prst="rect">
            <a:avLst/>
          </a:prstGeom>
          <a:solidFill>
            <a:schemeClr val="bg1"/>
          </a:solidFill>
        </p:spPr>
      </p:pic>
      <p:sp>
        <p:nvSpPr>
          <p:cNvPr id="11" name="Rectangle 10"/>
          <p:cNvSpPr/>
          <p:nvPr/>
        </p:nvSpPr>
        <p:spPr>
          <a:xfrm>
            <a:off x="168841" y="2606497"/>
            <a:ext cx="8583275" cy="276999"/>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In addition to the solutions shared by home and school, there are solutions specific to school.</a:t>
            </a:r>
          </a:p>
        </p:txBody>
      </p:sp>
      <p:sp>
        <p:nvSpPr>
          <p:cNvPr id="12" name="TextBox 11"/>
          <p:cNvSpPr txBox="1"/>
          <p:nvPr/>
        </p:nvSpPr>
        <p:spPr>
          <a:xfrm>
            <a:off x="542825" y="4838571"/>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Schools should audit their curriculum, assessment procedures and pastoral support to see how families, parents and foster care might appear in lessons and learning opportunities.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chemeClr val="tx1"/>
              </a:solidFill>
              <a:latin typeface="Arial" panose="020B0604020202020204" pitchFamily="34" charset="0"/>
              <a:cs typeface="Arial" panose="020B0604020202020204" pitchFamily="34" charset="0"/>
            </a:endParaRP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4867949"/>
            <a:ext cx="252377" cy="301037"/>
          </a:xfrm>
          <a:prstGeom prst="rect">
            <a:avLst/>
          </a:prstGeom>
          <a:solidFill>
            <a:schemeClr val="bg1"/>
          </a:solidFill>
        </p:spPr>
      </p:pic>
    </p:spTree>
    <p:extLst>
      <p:ext uri="{BB962C8B-B14F-4D97-AF65-F5344CB8AC3E}">
        <p14:creationId xmlns:p14="http://schemas.microsoft.com/office/powerpoint/2010/main" val="26767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The school/setting</a:t>
            </a:r>
          </a:p>
        </p:txBody>
      </p:sp>
      <p:sp>
        <p:nvSpPr>
          <p:cNvPr id="17" name="TextBox 16"/>
          <p:cNvSpPr txBox="1"/>
          <p:nvPr/>
        </p:nvSpPr>
        <p:spPr>
          <a:xfrm>
            <a:off x="542824" y="3365406"/>
            <a:ext cx="8389124" cy="10156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Ideally as part of QTS training, all teachers should have training in attachment, mindfulness and restorative justice. Support staff, who do not have QTS, should have these aspects as part of their CPD. It was felt very strongly that knowledge and skills in these areas would transform the perceptions of “problems” and “issues”, especially around behaviour.</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0" y="3671782"/>
            <a:ext cx="252377" cy="301037"/>
          </a:xfrm>
          <a:prstGeom prst="rect">
            <a:avLst/>
          </a:prstGeom>
          <a:solidFill>
            <a:schemeClr val="bg1"/>
          </a:solidFill>
        </p:spPr>
      </p:pic>
      <p:sp>
        <p:nvSpPr>
          <p:cNvPr id="14" name="TextBox 13"/>
          <p:cNvSpPr txBox="1"/>
          <p:nvPr/>
        </p:nvSpPr>
        <p:spPr>
          <a:xfrm>
            <a:off x="542824" y="2849827"/>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Schools should creatively find out the CLA’s interests, so they can be supported/directed to relevant clubs and activities. The social worker will be helpful here and the school may also consider use of peers to ascertain interests.</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87989" y="2825756"/>
            <a:ext cx="262741" cy="301037"/>
          </a:xfrm>
          <a:prstGeom prst="rect">
            <a:avLst/>
          </a:prstGeom>
          <a:solidFill>
            <a:schemeClr val="bg1"/>
          </a:solidFill>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9321" y="4583881"/>
            <a:ext cx="252377" cy="301037"/>
          </a:xfrm>
          <a:prstGeom prst="rect">
            <a:avLst/>
          </a:prstGeom>
          <a:solidFill>
            <a:schemeClr val="bg1"/>
          </a:solidFill>
        </p:spPr>
      </p:pic>
      <p:sp>
        <p:nvSpPr>
          <p:cNvPr id="12" name="TextBox 11"/>
          <p:cNvSpPr txBox="1"/>
          <p:nvPr/>
        </p:nvSpPr>
        <p:spPr>
          <a:xfrm>
            <a:off x="542824" y="4368403"/>
            <a:ext cx="8389124" cy="6694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Virtual schools have a vital role to play in tracking the transfer of information. Early identification of gaps in learning need to be passed on in order to have interventions in place, which will tackle potential underachievement</a:t>
            </a:r>
            <a:r>
              <a:rPr lang="en-GB" sz="1350" dirty="0">
                <a:solidFill>
                  <a:schemeClr val="tx1"/>
                </a:solidFill>
                <a:latin typeface="Arial" panose="020B0604020202020204" pitchFamily="34" charset="0"/>
                <a:cs typeface="Arial" panose="020B0604020202020204" pitchFamily="34" charset="0"/>
              </a:rPr>
              <a:t>.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1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The school/setting</a:t>
            </a:r>
          </a:p>
        </p:txBody>
      </p:sp>
      <p:sp>
        <p:nvSpPr>
          <p:cNvPr id="17" name="TextBox 16"/>
          <p:cNvSpPr txBox="1"/>
          <p:nvPr/>
        </p:nvSpPr>
        <p:spPr>
          <a:xfrm>
            <a:off x="542824" y="3477710"/>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Schools should be able to signpost the CLA and carer to specialist services. Place2Be was mentioned several times.</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0" y="3464923"/>
            <a:ext cx="252377" cy="301037"/>
          </a:xfrm>
          <a:prstGeom prst="rect">
            <a:avLst/>
          </a:prstGeom>
          <a:solidFill>
            <a:schemeClr val="bg1"/>
          </a:solidFill>
        </p:spPr>
      </p:pic>
      <p:sp>
        <p:nvSpPr>
          <p:cNvPr id="14" name="TextBox 13"/>
          <p:cNvSpPr txBox="1"/>
          <p:nvPr/>
        </p:nvSpPr>
        <p:spPr>
          <a:xfrm>
            <a:off x="542824" y="2771185"/>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Funding made available through Virtual Schools would provide opportunities for tuition, extracurricular activities and resources needed to nurture talents and interests.</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87989" y="2825756"/>
            <a:ext cx="262741" cy="301037"/>
          </a:xfrm>
          <a:prstGeom prst="rect">
            <a:avLst/>
          </a:prstGeom>
          <a:solidFill>
            <a:schemeClr val="bg1"/>
          </a:solidFill>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0" y="4197632"/>
            <a:ext cx="252377" cy="301037"/>
          </a:xfrm>
          <a:prstGeom prst="rect">
            <a:avLst/>
          </a:prstGeom>
          <a:solidFill>
            <a:schemeClr val="bg1"/>
          </a:solidFill>
        </p:spPr>
      </p:pic>
      <p:sp>
        <p:nvSpPr>
          <p:cNvPr id="13" name="TextBox 12"/>
          <p:cNvSpPr txBox="1"/>
          <p:nvPr/>
        </p:nvSpPr>
        <p:spPr>
          <a:xfrm>
            <a:off x="542824" y="4122197"/>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Schools should be aware that adults can find schools overwhelming, so to encourage the positive carer/school relationship, thought should be given to making schools welcoming places.</a:t>
            </a:r>
          </a:p>
        </p:txBody>
      </p:sp>
      <p:pic>
        <p:nvPicPr>
          <p:cNvPr id="2" name="Picture 1"/>
          <p:cNvPicPr>
            <a:picLocks noChangeAspect="1"/>
          </p:cNvPicPr>
          <p:nvPr/>
        </p:nvPicPr>
        <p:blipFill>
          <a:blip r:embed="rId9"/>
          <a:stretch>
            <a:fillRect/>
          </a:stretch>
        </p:blipFill>
        <p:spPr>
          <a:xfrm>
            <a:off x="168840" y="4872030"/>
            <a:ext cx="301778" cy="251482"/>
          </a:xfrm>
          <a:prstGeom prst="rect">
            <a:avLst/>
          </a:prstGeom>
        </p:spPr>
      </p:pic>
      <p:sp>
        <p:nvSpPr>
          <p:cNvPr id="19" name="TextBox 18"/>
          <p:cNvSpPr txBox="1"/>
          <p:nvPr/>
        </p:nvSpPr>
        <p:spPr>
          <a:xfrm>
            <a:off x="542824" y="4908310"/>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To support aspirations, schools should have dedicated careers advice, that CLA and carers can access easily.</a:t>
            </a:r>
          </a:p>
        </p:txBody>
      </p:sp>
    </p:spTree>
    <p:extLst>
      <p:ext uri="{BB962C8B-B14F-4D97-AF65-F5344CB8AC3E}">
        <p14:creationId xmlns:p14="http://schemas.microsoft.com/office/powerpoint/2010/main" val="12374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Key workers in school</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42827" y="3275015"/>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key worker for a CLA would have oversight of induction, provision, integration, updating and settling in. </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3245476"/>
            <a:ext cx="252377" cy="301037"/>
          </a:xfrm>
          <a:prstGeom prst="rect">
            <a:avLst/>
          </a:prstGeom>
          <a:solidFill>
            <a:schemeClr val="bg1"/>
          </a:solidFill>
        </p:spPr>
      </p:pic>
      <p:sp>
        <p:nvSpPr>
          <p:cNvPr id="11" name="Rectangle 10"/>
          <p:cNvSpPr/>
          <p:nvPr/>
        </p:nvSpPr>
        <p:spPr>
          <a:xfrm>
            <a:off x="168841" y="2606497"/>
            <a:ext cx="8583275" cy="461665"/>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Key workers would be staff with appropriate training, understanding, experience and time, whose role would help overcome a number of barriers to achievement across all STEEP headings. They could work directly to the Designated Teacher.</a:t>
            </a:r>
          </a:p>
        </p:txBody>
      </p:sp>
      <p:sp>
        <p:nvSpPr>
          <p:cNvPr id="12" name="TextBox 11"/>
          <p:cNvSpPr txBox="1"/>
          <p:nvPr/>
        </p:nvSpPr>
        <p:spPr>
          <a:xfrm>
            <a:off x="542827" y="3816078"/>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Key workers could set up and monitor a “buddy” system.</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3816370"/>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8" y="4384525"/>
            <a:ext cx="252377" cy="301037"/>
          </a:xfrm>
          <a:prstGeom prst="rect">
            <a:avLst/>
          </a:prstGeom>
          <a:solidFill>
            <a:schemeClr val="bg1"/>
          </a:solidFill>
        </p:spPr>
      </p:pic>
      <p:sp>
        <p:nvSpPr>
          <p:cNvPr id="19" name="TextBox 18"/>
          <p:cNvSpPr txBox="1"/>
          <p:nvPr/>
        </p:nvSpPr>
        <p:spPr>
          <a:xfrm>
            <a:off x="542827" y="4176484"/>
            <a:ext cx="8389124" cy="4847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350" dirty="0">
                <a:solidFill>
                  <a:schemeClr val="tx1"/>
                </a:solidFill>
                <a:latin typeface="Arial" panose="020B0604020202020204" pitchFamily="34" charset="0"/>
                <a:cs typeface="Arial" panose="020B0604020202020204" pitchFamily="34" charset="0"/>
              </a:rPr>
              <a:t>	</a:t>
            </a:r>
          </a:p>
          <a:p>
            <a:r>
              <a:rPr lang="en-GB" sz="1200" dirty="0">
                <a:solidFill>
                  <a:schemeClr val="tx1"/>
                </a:solidFill>
                <a:latin typeface="Arial" panose="020B0604020202020204" pitchFamily="34" charset="0"/>
                <a:cs typeface="Arial" panose="020B0604020202020204" pitchFamily="34" charset="0"/>
              </a:rPr>
              <a:t>Key worker could be the first point of contact to report concerns.</a:t>
            </a:r>
          </a:p>
        </p:txBody>
      </p:sp>
    </p:spTree>
    <p:extLst>
      <p:ext uri="{BB962C8B-B14F-4D97-AF65-F5344CB8AC3E}">
        <p14:creationId xmlns:p14="http://schemas.microsoft.com/office/powerpoint/2010/main" val="27139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Transition points</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619025" y="3245987"/>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A creative solution was the suggestion that CLA are encouraged to keep a “memory box”. This would provide an opportunity to talk through feelings and acknowledge the sense of loss, but would also present a positive side and hold hope for continuing relationships.</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69" y="3232584"/>
            <a:ext cx="252377" cy="301037"/>
          </a:xfrm>
          <a:prstGeom prst="rect">
            <a:avLst/>
          </a:prstGeom>
          <a:solidFill>
            <a:schemeClr val="bg1"/>
          </a:solidFill>
        </p:spPr>
      </p:pic>
      <p:sp>
        <p:nvSpPr>
          <p:cNvPr id="11" name="Rectangle 10"/>
          <p:cNvSpPr/>
          <p:nvPr/>
        </p:nvSpPr>
        <p:spPr>
          <a:xfrm>
            <a:off x="168841" y="2606497"/>
            <a:ext cx="8583275" cy="461665"/>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It was evident that Children Looked After experience many transition points, not just Primary/Secondary transfer and placements, but change of social workers and staff leaving schools. This all adds to their vulnerability.</a:t>
            </a:r>
          </a:p>
        </p:txBody>
      </p:sp>
      <p:sp>
        <p:nvSpPr>
          <p:cNvPr id="12" name="TextBox 11"/>
          <p:cNvSpPr txBox="1"/>
          <p:nvPr/>
        </p:nvSpPr>
        <p:spPr>
          <a:xfrm>
            <a:off x="561651" y="4016467"/>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Carers may have experiences and understanding about transitions that could be helpful.</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69" y="3998952"/>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6356" y="4482606"/>
            <a:ext cx="252377" cy="301037"/>
          </a:xfrm>
          <a:prstGeom prst="rect">
            <a:avLst/>
          </a:prstGeom>
          <a:solidFill>
            <a:schemeClr val="bg1"/>
          </a:solidFill>
        </p:spPr>
      </p:pic>
      <p:sp>
        <p:nvSpPr>
          <p:cNvPr id="19" name="TextBox 18"/>
          <p:cNvSpPr txBox="1"/>
          <p:nvPr/>
        </p:nvSpPr>
        <p:spPr>
          <a:xfrm>
            <a:off x="545512" y="4474665"/>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seen as very important that the CLA has a chance to visit a new school and meet key staff prior to starting.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5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Transition points</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629911" y="2760228"/>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Virtual Schools should monitor how the transition is going after an agreed period and monitor any initial problems.</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3700" y="2746547"/>
            <a:ext cx="252377" cy="301037"/>
          </a:xfrm>
          <a:prstGeom prst="rect">
            <a:avLst/>
          </a:prstGeom>
          <a:solidFill>
            <a:schemeClr val="bg1"/>
          </a:solidFill>
        </p:spPr>
      </p:pic>
      <p:sp>
        <p:nvSpPr>
          <p:cNvPr id="12" name="TextBox 11"/>
          <p:cNvSpPr txBox="1"/>
          <p:nvPr/>
        </p:nvSpPr>
        <p:spPr>
          <a:xfrm>
            <a:off x="629911" y="3547720"/>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CLA could choose work and awards to take from one setting to the next, which they are proud of. </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22107" y="3548013"/>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9676" y="4309974"/>
            <a:ext cx="252377" cy="301037"/>
          </a:xfrm>
          <a:prstGeom prst="rect">
            <a:avLst/>
          </a:prstGeom>
          <a:solidFill>
            <a:schemeClr val="bg1"/>
          </a:solidFill>
        </p:spPr>
      </p:pic>
      <p:sp>
        <p:nvSpPr>
          <p:cNvPr id="19" name="TextBox 18"/>
          <p:cNvSpPr txBox="1"/>
          <p:nvPr/>
        </p:nvSpPr>
        <p:spPr>
          <a:xfrm>
            <a:off x="629911" y="4276598"/>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Where possible, every effort should be made to enable the CLA to say goodbye to important people.</a:t>
            </a:r>
          </a:p>
        </p:txBody>
      </p:sp>
    </p:spTree>
    <p:extLst>
      <p:ext uri="{BB962C8B-B14F-4D97-AF65-F5344CB8AC3E}">
        <p14:creationId xmlns:p14="http://schemas.microsoft.com/office/powerpoint/2010/main" val="13976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1289" y="1149638"/>
            <a:ext cx="4543425" cy="587419"/>
          </a:xfrm>
        </p:spPr>
        <p:txBody>
          <a:bodyPr/>
          <a:lstStyle/>
          <a:p>
            <a:r>
              <a:rPr lang="en-US" sz="2550" dirty="0">
                <a:solidFill>
                  <a:srgbClr val="1F497D"/>
                </a:solidFill>
                <a:latin typeface="Arial" charset="0"/>
                <a:ea typeface="Arial" charset="0"/>
                <a:cs typeface="Arial" charset="0"/>
              </a:rPr>
              <a:t>Who we are &amp; what we do…</a:t>
            </a:r>
            <a:endParaRPr lang="en-US" sz="2550" strike="sngStrike" dirty="0">
              <a:solidFill>
                <a:srgbClr val="1F497D"/>
              </a:solidFill>
              <a:latin typeface="Arial" charset="0"/>
              <a:ea typeface="Arial" charset="0"/>
              <a:cs typeface="Arial" charset="0"/>
            </a:endParaRPr>
          </a:p>
        </p:txBody>
      </p:sp>
      <p:sp>
        <p:nvSpPr>
          <p:cNvPr id="4" name="Rectangle 3"/>
          <p:cNvSpPr/>
          <p:nvPr/>
        </p:nvSpPr>
        <p:spPr>
          <a:xfrm>
            <a:off x="1401289" y="1890404"/>
            <a:ext cx="6312278" cy="3785652"/>
          </a:xfrm>
          <a:prstGeom prst="rect">
            <a:avLst/>
          </a:prstGeom>
        </p:spPr>
        <p:txBody>
          <a:bodyPr wrap="square">
            <a:spAutoFit/>
          </a:bodyPr>
          <a:lstStyle/>
          <a:p>
            <a:pPr defTabSz="257175"/>
            <a:r>
              <a:rPr lang="en-GB" sz="1500" dirty="0">
                <a:latin typeface="Arial" charset="0"/>
                <a:ea typeface="Arial" charset="0"/>
                <a:cs typeface="Arial" charset="0"/>
              </a:rPr>
              <a:t>Achievement for All works at every stage of the education system, supporting children from two-19 years of age, with bespoke partnerships delivered across our core flagship programmes.</a:t>
            </a:r>
          </a:p>
          <a:p>
            <a:pPr defTabSz="257175"/>
            <a:endParaRPr lang="en-GB" sz="1500" dirty="0">
              <a:solidFill>
                <a:srgbClr val="000000"/>
              </a:solidFill>
              <a:latin typeface="Arial" charset="0"/>
              <a:ea typeface="Arial" charset="0"/>
              <a:cs typeface="Arial" charset="0"/>
            </a:endParaRPr>
          </a:p>
          <a:p>
            <a:pPr defTabSz="257175"/>
            <a:r>
              <a:rPr lang="en-GB" sz="1500" dirty="0">
                <a:latin typeface="Arial" charset="0"/>
                <a:ea typeface="Arial" charset="0"/>
                <a:cs typeface="Arial" charset="0"/>
              </a:rPr>
              <a:t>The </a:t>
            </a:r>
            <a:r>
              <a:rPr lang="en-GB" sz="1500" dirty="0">
                <a:solidFill>
                  <a:srgbClr val="CC226E"/>
                </a:solidFill>
                <a:latin typeface="Arial" charset="0"/>
                <a:ea typeface="Arial" charset="0"/>
                <a:cs typeface="Arial" charset="0"/>
              </a:rPr>
              <a:t>Achieving Schools </a:t>
            </a:r>
            <a:r>
              <a:rPr lang="en-GB" sz="1500" dirty="0">
                <a:latin typeface="Arial" charset="0"/>
                <a:ea typeface="Arial" charset="0"/>
                <a:cs typeface="Arial" charset="0"/>
              </a:rPr>
              <a:t>programme works closely with primary, special secondary and free schools to dramatically enhance the goals and outcomes of their pupils. Together we address the issues faced by children and staff, changing lives for the better through the four key areas of Leadership; Teaching and learning; Wider outcomes and opportunities and Parent and carer engagement. </a:t>
            </a:r>
          </a:p>
          <a:p>
            <a:pPr defTabSz="257175"/>
            <a:endParaRPr lang="en-GB" sz="1500" dirty="0">
              <a:latin typeface="Arial" charset="0"/>
              <a:ea typeface="Arial" charset="0"/>
              <a:cs typeface="Arial" charset="0"/>
            </a:endParaRPr>
          </a:p>
          <a:p>
            <a:pPr defTabSz="257175"/>
            <a:r>
              <a:rPr lang="en-GB" sz="1500" dirty="0">
                <a:latin typeface="Arial" charset="0"/>
                <a:ea typeface="Arial" charset="0"/>
                <a:cs typeface="Arial" charset="0"/>
                <a:hlinkClick r:id="rId3"/>
              </a:rPr>
              <a:t>www.afaeducation.org</a:t>
            </a:r>
            <a:r>
              <a:rPr lang="en-GB" sz="1500" dirty="0">
                <a:latin typeface="Arial" charset="0"/>
                <a:ea typeface="Arial" charset="0"/>
                <a:cs typeface="Arial" charset="0"/>
              </a:rPr>
              <a:t> </a:t>
            </a:r>
          </a:p>
          <a:p>
            <a:pPr defTabSz="257175"/>
            <a:r>
              <a:rPr lang="en-GB" sz="1500" dirty="0">
                <a:latin typeface="Arial" charset="0"/>
                <a:ea typeface="Arial" charset="0"/>
                <a:cs typeface="Arial" charset="0"/>
              </a:rPr>
              <a:t>Twitter: @</a:t>
            </a:r>
            <a:r>
              <a:rPr lang="en-GB" sz="1500" dirty="0" err="1">
                <a:latin typeface="Arial" charset="0"/>
                <a:ea typeface="Arial" charset="0"/>
                <a:cs typeface="Arial" charset="0"/>
              </a:rPr>
              <a:t>AfA_Education</a:t>
            </a:r>
            <a:r>
              <a:rPr lang="en-GB" sz="1500" dirty="0">
                <a:latin typeface="Arial" charset="0"/>
                <a:ea typeface="Arial" charset="0"/>
                <a:cs typeface="Arial" charset="0"/>
              </a:rPr>
              <a:t> </a:t>
            </a:r>
          </a:p>
          <a:p>
            <a:pPr defTabSz="257175"/>
            <a:r>
              <a:rPr lang="en-GB" sz="1500" dirty="0">
                <a:latin typeface="Arial" charset="0"/>
                <a:ea typeface="Arial" charset="0"/>
                <a:cs typeface="Arial" charset="0"/>
              </a:rPr>
              <a:t>Facebook: </a:t>
            </a:r>
            <a:r>
              <a:rPr lang="en-GB" sz="1500" dirty="0" err="1">
                <a:latin typeface="Arial" charset="0"/>
                <a:ea typeface="Arial" charset="0"/>
                <a:cs typeface="Arial" charset="0"/>
              </a:rPr>
              <a:t>AfAEducation</a:t>
            </a:r>
            <a:endParaRPr lang="en-GB" sz="1500" dirty="0">
              <a:latin typeface="Arial" charset="0"/>
              <a:ea typeface="Arial" charset="0"/>
              <a:cs typeface="Arial" charset="0"/>
            </a:endParaRPr>
          </a:p>
          <a:p>
            <a:pPr defTabSz="257175"/>
            <a:r>
              <a:rPr lang="en-GB" sz="1500" dirty="0">
                <a:solidFill>
                  <a:srgbClr val="3C3C3C"/>
                </a:solidFill>
                <a:latin typeface="Arial" charset="0"/>
                <a:ea typeface="Arial" charset="0"/>
                <a:cs typeface="Arial" charset="0"/>
              </a:rPr>
              <a:t>YouTube: </a:t>
            </a:r>
            <a:r>
              <a:rPr lang="en-GB" sz="1500" dirty="0">
                <a:latin typeface="Arial" charset="0"/>
                <a:ea typeface="Arial" charset="0"/>
                <a:cs typeface="Arial" charset="0"/>
                <a:hlinkClick r:id="rId4"/>
              </a:rPr>
              <a:t>https://www.youtube.com/watch?v=WXuTRPP3MXI</a:t>
            </a:r>
            <a:endParaRPr lang="en-GB" sz="1500" dirty="0">
              <a:latin typeface="Arial" charset="0"/>
              <a:ea typeface="Arial" charset="0"/>
              <a:cs typeface="Arial" charset="0"/>
            </a:endParaRPr>
          </a:p>
          <a:p>
            <a:pPr defTabSz="257175"/>
            <a:endParaRPr lang="en-GB" sz="1500" dirty="0">
              <a:solidFill>
                <a:srgbClr val="3C3C3C"/>
              </a:solidFill>
              <a:latin typeface="Arial" charset="0"/>
              <a:ea typeface="Arial" charset="0"/>
              <a:cs typeface="Arial" charset="0"/>
            </a:endParaRPr>
          </a:p>
        </p:txBody>
      </p:sp>
    </p:spTree>
    <p:extLst>
      <p:ext uri="{BB962C8B-B14F-4D97-AF65-F5344CB8AC3E}">
        <p14:creationId xmlns:p14="http://schemas.microsoft.com/office/powerpoint/2010/main" val="230923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Support and understanding</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42825" y="3358730"/>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Quality pastoral care. This is an absolute right for all school students, but there is a need to ensure that a thorough understanding of the specific needs of CLAs is in place.</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6" y="3363060"/>
            <a:ext cx="252377" cy="301037"/>
          </a:xfrm>
          <a:prstGeom prst="rect">
            <a:avLst/>
          </a:prstGeom>
          <a:solidFill>
            <a:schemeClr val="bg1"/>
          </a:solidFill>
        </p:spPr>
      </p:pic>
      <p:sp>
        <p:nvSpPr>
          <p:cNvPr id="11" name="Rectangle 10"/>
          <p:cNvSpPr/>
          <p:nvPr/>
        </p:nvSpPr>
        <p:spPr>
          <a:xfrm>
            <a:off x="168841" y="2606497"/>
            <a:ext cx="8583275" cy="646331"/>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This may appear to be a heading that “goes without saying”, but so many barriers were caused by a lack of this and so many solutions have this at the heart. These broad areas and ideas do appear as part of the other headings, but it seemed worthwhile drawing them together.</a:t>
            </a:r>
          </a:p>
        </p:txBody>
      </p:sp>
      <p:sp>
        <p:nvSpPr>
          <p:cNvPr id="12" name="TextBox 11"/>
          <p:cNvSpPr txBox="1"/>
          <p:nvPr/>
        </p:nvSpPr>
        <p:spPr>
          <a:xfrm>
            <a:off x="542825" y="3930805"/>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 A team of trained teaching assistants and learning mentors would provide an excellent level of support.</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3964" y="3918017"/>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6658" y="4394926"/>
            <a:ext cx="252377" cy="301037"/>
          </a:xfrm>
          <a:prstGeom prst="rect">
            <a:avLst/>
          </a:prstGeom>
          <a:solidFill>
            <a:schemeClr val="bg1"/>
          </a:solidFill>
        </p:spPr>
      </p:pic>
      <p:sp>
        <p:nvSpPr>
          <p:cNvPr id="19" name="TextBox 18"/>
          <p:cNvSpPr txBox="1"/>
          <p:nvPr/>
        </p:nvSpPr>
        <p:spPr>
          <a:xfrm>
            <a:off x="542825" y="4368432"/>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designated teacher and SENCO or Inclusion Manager should be able to signpost the carer and CLA to relevant organisations for support.</a:t>
            </a:r>
            <a:endParaRPr lang="en-GB" sz="900" dirty="0">
              <a:solidFill>
                <a:schemeClr val="tx1"/>
              </a:solidFill>
              <a:latin typeface="Arial" panose="020B0604020202020204" pitchFamily="34" charset="0"/>
              <a:cs typeface="Arial" panose="020B0604020202020204" pitchFamily="34" charset="0"/>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5" y="5016277"/>
            <a:ext cx="252377" cy="301037"/>
          </a:xfrm>
          <a:prstGeom prst="rect">
            <a:avLst/>
          </a:prstGeom>
          <a:solidFill>
            <a:schemeClr val="bg1"/>
          </a:solidFill>
        </p:spPr>
      </p:pic>
      <p:sp>
        <p:nvSpPr>
          <p:cNvPr id="15" name="TextBox 14"/>
          <p:cNvSpPr txBox="1"/>
          <p:nvPr/>
        </p:nvSpPr>
        <p:spPr>
          <a:xfrm>
            <a:off x="525572" y="5082116"/>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There needs to be a full whole-school/whole-education system prioritisation of the need to understand mental health.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Support and understanding</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57452" y="2645330"/>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Counselling/therapeutic support should be widely available and quickly accessible.</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2667718"/>
            <a:ext cx="252377" cy="301037"/>
          </a:xfrm>
          <a:prstGeom prst="rect">
            <a:avLst/>
          </a:prstGeom>
          <a:solidFill>
            <a:schemeClr val="bg1"/>
          </a:solidFill>
        </p:spPr>
      </p:pic>
      <p:sp>
        <p:nvSpPr>
          <p:cNvPr id="12" name="TextBox 11"/>
          <p:cNvSpPr txBox="1"/>
          <p:nvPr/>
        </p:nvSpPr>
        <p:spPr>
          <a:xfrm>
            <a:off x="578314" y="3172007"/>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suggested that a lower CAMHS thresholds for CLA would be very helpful.</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7319" y="3170361"/>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0424" y="3699583"/>
            <a:ext cx="252377" cy="301037"/>
          </a:xfrm>
          <a:prstGeom prst="rect">
            <a:avLst/>
          </a:prstGeom>
          <a:solidFill>
            <a:schemeClr val="bg1"/>
          </a:solidFill>
        </p:spPr>
      </p:pic>
      <p:sp>
        <p:nvSpPr>
          <p:cNvPr id="19" name="TextBox 18"/>
          <p:cNvSpPr txBox="1"/>
          <p:nvPr/>
        </p:nvSpPr>
        <p:spPr>
          <a:xfrm>
            <a:off x="536590" y="3580757"/>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There is a variability in access and availability of Educational Psychologists, but they were seen as having a  vital role in sharing knowledge and understanding of the psychological and emotional issues for CLA and providing or signposting support.</a:t>
            </a:r>
            <a:endParaRPr lang="en-GB" sz="900" dirty="0">
              <a:solidFill>
                <a:schemeClr val="tx1"/>
              </a:solidFill>
              <a:latin typeface="Arial" panose="020B0604020202020204" pitchFamily="34" charset="0"/>
              <a:cs typeface="Arial" panose="020B0604020202020204" pitchFamily="34" charset="0"/>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0423" y="4507283"/>
            <a:ext cx="252377" cy="301037"/>
          </a:xfrm>
          <a:prstGeom prst="rect">
            <a:avLst/>
          </a:prstGeom>
          <a:solidFill>
            <a:schemeClr val="bg1"/>
          </a:solidFill>
        </p:spPr>
      </p:pic>
      <p:sp>
        <p:nvSpPr>
          <p:cNvPr id="15" name="TextBox 14"/>
          <p:cNvSpPr txBox="1"/>
          <p:nvPr/>
        </p:nvSpPr>
        <p:spPr>
          <a:xfrm>
            <a:off x="536590" y="4456386"/>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PSHE curriculum should provide an opportunity for stating a school ethos, developing important social and emotional skills, working in teams across subject areas and promoting learning in its broadest sense. All of these would make an invaluable contribution to support and understanding.</a:t>
            </a:r>
          </a:p>
        </p:txBody>
      </p:sp>
    </p:spTree>
    <p:extLst>
      <p:ext uri="{BB962C8B-B14F-4D97-AF65-F5344CB8AC3E}">
        <p14:creationId xmlns:p14="http://schemas.microsoft.com/office/powerpoint/2010/main" val="30875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Effective Social Work practice</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42825" y="3358730"/>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Social workers should have an opportunity to express views about suitability of placements. They bring an awareness and experience that school does not have.</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9406" y="3363060"/>
            <a:ext cx="252377" cy="301037"/>
          </a:xfrm>
          <a:prstGeom prst="rect">
            <a:avLst/>
          </a:prstGeom>
          <a:solidFill>
            <a:schemeClr val="bg1"/>
          </a:solidFill>
        </p:spPr>
      </p:pic>
      <p:sp>
        <p:nvSpPr>
          <p:cNvPr id="11" name="Rectangle 10"/>
          <p:cNvSpPr/>
          <p:nvPr/>
        </p:nvSpPr>
        <p:spPr>
          <a:xfrm>
            <a:off x="168841" y="2606497"/>
            <a:ext cx="8583275" cy="646331"/>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There was a general feeling that there were many systems already in place, much compulsory paperwork and a good understanding of processes, so the solutions to barriers here was not necessarily new ways of working, but ensuring that things already in place worked as effectively as possible. </a:t>
            </a:r>
          </a:p>
        </p:txBody>
      </p:sp>
      <p:sp>
        <p:nvSpPr>
          <p:cNvPr id="12" name="TextBox 11"/>
          <p:cNvSpPr txBox="1"/>
          <p:nvPr/>
        </p:nvSpPr>
        <p:spPr>
          <a:xfrm>
            <a:off x="541410" y="3896434"/>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Social workers felt that longer term placements should be encouraged, because of the time needed to settle. There were several examples of CLA who settled very happily, engaged with learning and achieved well and they had all had longer placements.</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3964" y="3918017"/>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2743" y="4633412"/>
            <a:ext cx="252377" cy="301037"/>
          </a:xfrm>
          <a:prstGeom prst="rect">
            <a:avLst/>
          </a:prstGeom>
          <a:solidFill>
            <a:schemeClr val="bg1"/>
          </a:solidFill>
        </p:spPr>
      </p:pic>
      <p:sp>
        <p:nvSpPr>
          <p:cNvPr id="19" name="TextBox 18"/>
          <p:cNvSpPr txBox="1"/>
          <p:nvPr/>
        </p:nvSpPr>
        <p:spPr>
          <a:xfrm>
            <a:off x="544190" y="4618805"/>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Social workers should be well-informed about the school timetable, after-school opportunities, exam cycle and so on, so that when meetings were being planned, this information could be factored in.</a:t>
            </a:r>
            <a:endParaRPr lang="en-GB" sz="900" dirty="0">
              <a:solidFill>
                <a:schemeClr val="tx1"/>
              </a:solidFill>
              <a:latin typeface="Arial" panose="020B0604020202020204" pitchFamily="34" charset="0"/>
              <a:cs typeface="Arial" panose="020B0604020202020204" pitchFamily="34" charset="0"/>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1801" y="5245355"/>
            <a:ext cx="252377" cy="301037"/>
          </a:xfrm>
          <a:prstGeom prst="rect">
            <a:avLst/>
          </a:prstGeom>
          <a:solidFill>
            <a:schemeClr val="bg1"/>
          </a:solidFill>
        </p:spPr>
      </p:pic>
      <p:sp>
        <p:nvSpPr>
          <p:cNvPr id="15" name="TextBox 14"/>
          <p:cNvSpPr txBox="1"/>
          <p:nvPr/>
        </p:nvSpPr>
        <p:spPr>
          <a:xfrm>
            <a:off x="562372" y="5257373"/>
            <a:ext cx="8389124" cy="2769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Social workers should ensure the LAC Review has clear objectives and that they control the flow of information.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3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2C306D"/>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a:t>
            </a:r>
            <a:r>
              <a:rPr lang="en-GB" b="1" dirty="0"/>
              <a:t>Effective Social Work practice</a:t>
            </a:r>
            <a:endParaRPr lang="en-GB" b="1" dirty="0">
              <a:latin typeface="Arial" panose="020B0604020202020204" pitchFamily="34" charset="0"/>
              <a:cs typeface="Arial" panose="020B0604020202020204" pitchFamily="34" charset="0"/>
            </a:endParaRPr>
          </a:p>
        </p:txBody>
      </p:sp>
      <p:sp>
        <p:nvSpPr>
          <p:cNvPr id="17" name="TextBox 16"/>
          <p:cNvSpPr txBox="1"/>
          <p:nvPr/>
        </p:nvSpPr>
        <p:spPr>
          <a:xfrm>
            <a:off x="557552" y="2563808"/>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LAC Meetings should include planning for the longer-term future. This achieved the aim of thinking positively about the future. All of the comments on the STEEP suggested that talking to the CLA about their ambitions for the future was a key role for the social workers.</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3171" y="2596417"/>
            <a:ext cx="252377" cy="301037"/>
          </a:xfrm>
          <a:prstGeom prst="rect">
            <a:avLst/>
          </a:prstGeom>
          <a:solidFill>
            <a:schemeClr val="bg1"/>
          </a:solidFill>
        </p:spPr>
      </p:pic>
      <p:sp>
        <p:nvSpPr>
          <p:cNvPr id="12" name="TextBox 11"/>
          <p:cNvSpPr txBox="1"/>
          <p:nvPr/>
        </p:nvSpPr>
        <p:spPr>
          <a:xfrm>
            <a:off x="536590" y="3325446"/>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All of the social workers had worked with children who did well academically and made rewarding progression. Making the most of positive experiences, drawing on them, developing role models and being able to challenge negative mind-sets were seen as viable solutions.</a:t>
            </a: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09143" y="3347029"/>
            <a:ext cx="252377" cy="301037"/>
          </a:xfrm>
          <a:prstGeom prst="rect">
            <a:avLst/>
          </a:prstGeom>
          <a:solidFill>
            <a:schemeClr val="bg1"/>
          </a:solidFill>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97923" y="4062424"/>
            <a:ext cx="252377" cy="301037"/>
          </a:xfrm>
          <a:prstGeom prst="rect">
            <a:avLst/>
          </a:prstGeom>
          <a:solidFill>
            <a:schemeClr val="bg1"/>
          </a:solidFill>
        </p:spPr>
      </p:pic>
      <p:sp>
        <p:nvSpPr>
          <p:cNvPr id="19" name="TextBox 18"/>
          <p:cNvSpPr txBox="1"/>
          <p:nvPr/>
        </p:nvSpPr>
        <p:spPr>
          <a:xfrm>
            <a:off x="557552" y="4059828"/>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There is appropriate guidance about how to hand over casework related to CLA and this works towards solving some of the problems of transition and transfer of information, but the human element of saying goodbye, reflecting on successes and being supported in looking towards the future needs time to do it properly.</a:t>
            </a:r>
            <a:endParaRPr lang="en-GB" sz="900" dirty="0">
              <a:solidFill>
                <a:schemeClr val="tx1"/>
              </a:solidFill>
              <a:latin typeface="Arial" panose="020B0604020202020204" pitchFamily="34" charset="0"/>
              <a:cs typeface="Arial" panose="020B0604020202020204" pitchFamily="34" charset="0"/>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1801" y="4766325"/>
            <a:ext cx="252377" cy="301037"/>
          </a:xfrm>
          <a:prstGeom prst="rect">
            <a:avLst/>
          </a:prstGeom>
          <a:solidFill>
            <a:schemeClr val="bg1"/>
          </a:solidFill>
        </p:spPr>
      </p:pic>
      <p:sp>
        <p:nvSpPr>
          <p:cNvPr id="15" name="TextBox 14"/>
          <p:cNvSpPr txBox="1"/>
          <p:nvPr/>
        </p:nvSpPr>
        <p:spPr>
          <a:xfrm>
            <a:off x="557552" y="4744851"/>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the view of social workers that excellent Designated Teachers provide many solutions and it was suggested that a system should be in place to encourage them to share their skills, knowledge and understanding.</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2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Effective Systems</a:t>
            </a:r>
          </a:p>
        </p:txBody>
      </p:sp>
      <p:sp>
        <p:nvSpPr>
          <p:cNvPr id="17" name="TextBox 16"/>
          <p:cNvSpPr txBox="1"/>
          <p:nvPr/>
        </p:nvSpPr>
        <p:spPr>
          <a:xfrm>
            <a:off x="593711" y="3412450"/>
            <a:ext cx="8389124" cy="5078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350" dirty="0">
                <a:solidFill>
                  <a:schemeClr val="tx1"/>
                </a:solidFill>
                <a:latin typeface="Arial" panose="020B0604020202020204" pitchFamily="34" charset="0"/>
                <a:cs typeface="Arial" panose="020B0604020202020204" pitchFamily="34" charset="0"/>
              </a:rPr>
              <a:t>The Virtual School was seen as a key partner in this solution because they have the overview of vital information and data.</a:t>
            </a: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1801" y="3456560"/>
            <a:ext cx="252377" cy="301037"/>
          </a:xfrm>
          <a:prstGeom prst="rect">
            <a:avLst/>
          </a:prstGeom>
          <a:solidFill>
            <a:schemeClr val="bg1"/>
          </a:solidFill>
        </p:spPr>
      </p:pic>
      <p:sp>
        <p:nvSpPr>
          <p:cNvPr id="11" name="Rectangle 10"/>
          <p:cNvSpPr/>
          <p:nvPr/>
        </p:nvSpPr>
        <p:spPr>
          <a:xfrm>
            <a:off x="168841" y="2525370"/>
            <a:ext cx="8583275" cy="830997"/>
          </a:xfrm>
          <a:prstGeom prst="rect">
            <a:avLst/>
          </a:prstGeom>
        </p:spPr>
        <p:txBody>
          <a:bodyPr wrap="square">
            <a:spAutoFit/>
          </a:bodyPr>
          <a:lstStyle/>
          <a:p>
            <a:pPr lvl="0"/>
            <a:r>
              <a:rPr lang="en-GB" sz="1200" dirty="0">
                <a:latin typeface="Arial" panose="020B0604020202020204" pitchFamily="34" charset="0"/>
                <a:cs typeface="Arial" panose="020B0604020202020204" pitchFamily="34" charset="0"/>
              </a:rPr>
              <a:t>The worlds of education and care are full of “systems” and sometimes systems were identified as barriers to the achievement of CLA. A strongly-argued solution lay in creative, up-to-date use of all technology. Paperwork around systems was seen as repetitive, unhelpful and not always effective. Technology, used properly, could streamline systems and save everyone valuable time, and is more likely to engage the young people, who already have ideas to offer. </a:t>
            </a:r>
          </a:p>
        </p:txBody>
      </p:sp>
      <p:sp>
        <p:nvSpPr>
          <p:cNvPr id="12" name="TextBox 11"/>
          <p:cNvSpPr txBox="1"/>
          <p:nvPr/>
        </p:nvSpPr>
        <p:spPr>
          <a:xfrm>
            <a:off x="593711" y="4117133"/>
            <a:ext cx="8389124" cy="7155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350" dirty="0">
                <a:solidFill>
                  <a:schemeClr val="tx1"/>
                </a:solidFill>
                <a:latin typeface="Arial" panose="020B0604020202020204" pitchFamily="34" charset="0"/>
                <a:cs typeface="Arial" panose="020B0604020202020204" pitchFamily="34" charset="0"/>
              </a:rPr>
              <a:t>There seemed to be an agreement about the expert communication skills needed to make systems work and communication flow. Placement planning was the starting point for many; get that right and the chances of success are greater. </a:t>
            </a:r>
            <a:r>
              <a:rPr lang="en-GB" sz="900" dirty="0">
                <a:solidFill>
                  <a:schemeClr val="tx1"/>
                </a:solidFill>
                <a:latin typeface="Arial" panose="020B0604020202020204" pitchFamily="34" charset="0"/>
                <a:cs typeface="Arial" panose="020B0604020202020204" pitchFamily="34" charset="0"/>
                <a:hlinkClick r:id="rId9" action="ppaction://hlinksldjump"/>
              </a:rPr>
              <a:t>more</a:t>
            </a:r>
            <a:endParaRPr lang="en-US" sz="900" dirty="0">
              <a:solidFill>
                <a:srgbClr val="FF0000"/>
              </a:solidFill>
              <a:latin typeface="Arial" panose="020B0604020202020204" pitchFamily="34" charset="0"/>
              <a:cs typeface="Arial" panose="020B0604020202020204" pitchFamily="34" charset="0"/>
            </a:endParaRPr>
          </a:p>
        </p:txBody>
      </p:sp>
      <p:pic>
        <p:nvPicPr>
          <p:cNvPr id="13" name="Picture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4233" y="4073623"/>
            <a:ext cx="252377" cy="301037"/>
          </a:xfrm>
          <a:prstGeom prst="rect">
            <a:avLst/>
          </a:prstGeom>
          <a:solidFill>
            <a:schemeClr val="bg1"/>
          </a:solidFill>
        </p:spPr>
      </p:pic>
    </p:spTree>
    <p:extLst>
      <p:ext uri="{BB962C8B-B14F-4D97-AF65-F5344CB8AC3E}">
        <p14:creationId xmlns:p14="http://schemas.microsoft.com/office/powerpoint/2010/main" val="98618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p:cNvSpPr txBox="1">
            <a:spLocks/>
          </p:cNvSpPr>
          <p:nvPr/>
        </p:nvSpPr>
        <p:spPr>
          <a:xfrm>
            <a:off x="168841" y="2001522"/>
            <a:ext cx="8583275" cy="380248"/>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r>
              <a:rPr lang="en-GB" b="1" dirty="0">
                <a:latin typeface="Arial" panose="020B0604020202020204" pitchFamily="34" charset="0"/>
                <a:cs typeface="Arial" panose="020B0604020202020204" pitchFamily="34" charset="0"/>
              </a:rPr>
              <a:t>SOLUTION: Effective Systems</a:t>
            </a:r>
          </a:p>
        </p:txBody>
      </p:sp>
      <p:sp>
        <p:nvSpPr>
          <p:cNvPr id="17" name="TextBox 16"/>
          <p:cNvSpPr txBox="1"/>
          <p:nvPr/>
        </p:nvSpPr>
        <p:spPr>
          <a:xfrm>
            <a:off x="593711" y="3805405"/>
            <a:ext cx="8389124" cy="3000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endParaRPr lang="en-US" sz="1350" dirty="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593711" y="2807649"/>
            <a:ext cx="83891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Improving PEPs, as a specific solution was suggested by many. It was suggested that certain pieces of work need to be done effectively, prior to the meeting, in order to maximise its impact. A National PEP was suggested for consistency and key dates from the educational calendar, such as GCSE and SATs would be part of this. See </a:t>
            </a:r>
            <a:r>
              <a:rPr lang="en-GB" sz="1200" dirty="0">
                <a:solidFill>
                  <a:srgbClr val="FF0000"/>
                </a:solidFill>
                <a:latin typeface="Arial" panose="020B0604020202020204" pitchFamily="34" charset="0"/>
                <a:cs typeface="Arial" panose="020B0604020202020204" pitchFamily="34" charset="0"/>
                <a:hlinkClick r:id="rId7"/>
              </a:rPr>
              <a:t>Making PEPS Effective</a:t>
            </a:r>
            <a:endParaRPr lang="en-GB" sz="1200" dirty="0">
              <a:solidFill>
                <a:srgbClr val="FF0000"/>
              </a:solidFill>
              <a:latin typeface="Arial" panose="020B0604020202020204" pitchFamily="34" charset="0"/>
              <a:cs typeface="Arial" panose="020B0604020202020204" pitchFamily="34" charset="0"/>
            </a:endParaRPr>
          </a:p>
        </p:txBody>
      </p:sp>
      <p:pic>
        <p:nvPicPr>
          <p:cNvPr id="22" name="Picture 21">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69886" y="2830280"/>
            <a:ext cx="252377" cy="301037"/>
          </a:xfrm>
          <a:prstGeom prst="rect">
            <a:avLst/>
          </a:prstGeom>
          <a:solidFill>
            <a:schemeClr val="bg1"/>
          </a:solidFill>
        </p:spPr>
      </p:pic>
      <p:sp>
        <p:nvSpPr>
          <p:cNvPr id="12" name="TextBox 11"/>
          <p:cNvSpPr txBox="1"/>
          <p:nvPr/>
        </p:nvSpPr>
        <p:spPr>
          <a:xfrm>
            <a:off x="593711" y="3830027"/>
            <a:ext cx="8389124" cy="3000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1350" dirty="0">
                <a:solidFill>
                  <a:srgbClr val="000000"/>
                </a:solidFill>
                <a:latin typeface="Arial" charset="0"/>
                <a:cs typeface="Arial" panose="020B0604020202020204" pitchFamily="34" charset="0"/>
              </a:rPr>
              <a:t> </a:t>
            </a:r>
            <a:r>
              <a:rPr lang="en-US" sz="1200" dirty="0">
                <a:solidFill>
                  <a:srgbClr val="000000"/>
                </a:solidFill>
                <a:latin typeface="Arial" charset="0"/>
                <a:cs typeface="Arial" panose="020B0604020202020204" pitchFamily="34" charset="0"/>
              </a:rPr>
              <a:t>A Quality Assurance procedure, using SMART for PEPs, was suggested as a solution to the variations in them.</a:t>
            </a:r>
          </a:p>
        </p:txBody>
      </p:sp>
      <p:pic>
        <p:nvPicPr>
          <p:cNvPr id="14" name="Picture 13">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562" y="3817239"/>
            <a:ext cx="252377" cy="301037"/>
          </a:xfrm>
          <a:prstGeom prst="rect">
            <a:avLst/>
          </a:prstGeom>
          <a:solidFill>
            <a:schemeClr val="bg1"/>
          </a:solidFill>
        </p:spPr>
      </p:pic>
    </p:spTree>
    <p:extLst>
      <p:ext uri="{BB962C8B-B14F-4D97-AF65-F5344CB8AC3E}">
        <p14:creationId xmlns:p14="http://schemas.microsoft.com/office/powerpoint/2010/main" val="30361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EAB2-D890-47CF-8C53-159E4306A25D}"/>
              </a:ext>
            </a:extLst>
          </p:cNvPr>
          <p:cNvSpPr>
            <a:spLocks noGrp="1"/>
          </p:cNvSpPr>
          <p:nvPr>
            <p:ph type="title"/>
          </p:nvPr>
        </p:nvSpPr>
        <p:spPr/>
        <p:txBody>
          <a:bodyPr>
            <a:normAutofit fontScale="90000"/>
          </a:bodyPr>
          <a:lstStyle/>
          <a:p>
            <a:r>
              <a:rPr lang="en-GB" dirty="0"/>
              <a:t>Case study: Primary school, disadvantaged community with many PCLA</a:t>
            </a:r>
          </a:p>
        </p:txBody>
      </p:sp>
      <p:sp>
        <p:nvSpPr>
          <p:cNvPr id="3" name="Content Placeholder 2">
            <a:extLst>
              <a:ext uri="{FF2B5EF4-FFF2-40B4-BE49-F238E27FC236}">
                <a16:creationId xmlns:a16="http://schemas.microsoft.com/office/drawing/2014/main" id="{3F80FA9E-57A8-4CDE-A242-EF7557D987BB}"/>
              </a:ext>
            </a:extLst>
          </p:cNvPr>
          <p:cNvSpPr>
            <a:spLocks noGrp="1"/>
          </p:cNvSpPr>
          <p:nvPr>
            <p:ph idx="1"/>
          </p:nvPr>
        </p:nvSpPr>
        <p:spPr>
          <a:xfrm>
            <a:off x="628650" y="2924093"/>
            <a:ext cx="7886700" cy="1811475"/>
          </a:xfrm>
        </p:spPr>
        <p:txBody>
          <a:bodyPr>
            <a:normAutofit fontScale="77500" lnSpcReduction="20000"/>
          </a:bodyPr>
          <a:lstStyle/>
          <a:p>
            <a:r>
              <a:rPr lang="en-GB" dirty="0"/>
              <a:t>Achieving Wellbeing CLA review and Audit tool for communication with parents and carers completed</a:t>
            </a:r>
          </a:p>
          <a:p>
            <a:r>
              <a:rPr lang="en-GB" dirty="0"/>
              <a:t>Lack of PLAC pupils attending clubs, low aspirations</a:t>
            </a:r>
          </a:p>
          <a:p>
            <a:r>
              <a:rPr lang="en-GB" dirty="0"/>
              <a:t>Lack of parent/carer engagement -  events, parents’ evening, completing questionnaires </a:t>
            </a:r>
          </a:p>
          <a:p>
            <a:endParaRPr lang="en-GB" dirty="0"/>
          </a:p>
        </p:txBody>
      </p:sp>
    </p:spTree>
    <p:extLst>
      <p:ext uri="{BB962C8B-B14F-4D97-AF65-F5344CB8AC3E}">
        <p14:creationId xmlns:p14="http://schemas.microsoft.com/office/powerpoint/2010/main" val="2898378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7615-ED15-46AF-9A61-31E43ACDC7D8}"/>
              </a:ext>
            </a:extLst>
          </p:cNvPr>
          <p:cNvSpPr>
            <a:spLocks noGrp="1"/>
          </p:cNvSpPr>
          <p:nvPr>
            <p:ph type="title"/>
          </p:nvPr>
        </p:nvSpPr>
        <p:spPr/>
        <p:txBody>
          <a:bodyPr/>
          <a:lstStyle/>
          <a:p>
            <a:r>
              <a:rPr lang="en-GB" dirty="0"/>
              <a:t>What we did </a:t>
            </a:r>
          </a:p>
        </p:txBody>
      </p:sp>
      <p:sp>
        <p:nvSpPr>
          <p:cNvPr id="3" name="Content Placeholder 2">
            <a:extLst>
              <a:ext uri="{FF2B5EF4-FFF2-40B4-BE49-F238E27FC236}">
                <a16:creationId xmlns:a16="http://schemas.microsoft.com/office/drawing/2014/main" id="{D430BEBC-81D5-4695-A71B-218D4F40E1DB}"/>
              </a:ext>
            </a:extLst>
          </p:cNvPr>
          <p:cNvSpPr>
            <a:spLocks noGrp="1"/>
          </p:cNvSpPr>
          <p:nvPr>
            <p:ph idx="1"/>
          </p:nvPr>
        </p:nvSpPr>
        <p:spPr/>
        <p:txBody>
          <a:bodyPr>
            <a:normAutofit fontScale="77500" lnSpcReduction="20000"/>
          </a:bodyPr>
          <a:lstStyle/>
          <a:p>
            <a:r>
              <a:rPr lang="en-GB" dirty="0"/>
              <a:t>Pupil voice with a focus on extracurricular activities completed by Laura</a:t>
            </a:r>
          </a:p>
          <a:p>
            <a:r>
              <a:rPr lang="en-GB" dirty="0"/>
              <a:t>Improved monitoring of PLAC pupils – clubs, SDQs for all pupils, parent/carer engagement</a:t>
            </a:r>
          </a:p>
          <a:p>
            <a:r>
              <a:rPr lang="en-GB" dirty="0"/>
              <a:t>Whole school training on Emotion Coaching delivered by Laura</a:t>
            </a:r>
          </a:p>
          <a:p>
            <a:r>
              <a:rPr lang="en-GB" dirty="0"/>
              <a:t>Parent workshop on Emotion Coaching and Zones of Regulation</a:t>
            </a:r>
          </a:p>
          <a:p>
            <a:r>
              <a:rPr lang="en-GB" dirty="0"/>
              <a:t>Targeting PLAC children to attend after school clubs</a:t>
            </a:r>
          </a:p>
          <a:p>
            <a:r>
              <a:rPr lang="en-GB" dirty="0"/>
              <a:t>Pupils targeted for aspirations project and selected to attend Lego Lunar Landings event</a:t>
            </a:r>
          </a:p>
          <a:p>
            <a:r>
              <a:rPr lang="en-GB" dirty="0"/>
              <a:t>Personalised phone calls to invite PLAC parents/carers to workshops </a:t>
            </a:r>
          </a:p>
          <a:p>
            <a:endParaRPr lang="en-GB" dirty="0"/>
          </a:p>
        </p:txBody>
      </p:sp>
    </p:spTree>
    <p:extLst>
      <p:ext uri="{BB962C8B-B14F-4D97-AF65-F5344CB8AC3E}">
        <p14:creationId xmlns:p14="http://schemas.microsoft.com/office/powerpoint/2010/main" val="3698318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0230-DCEE-4028-9CC9-311940EBD0DE}"/>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6FF3393B-4A59-459C-9B82-A03A6FAD360A}"/>
              </a:ext>
            </a:extLst>
          </p:cNvPr>
          <p:cNvSpPr>
            <a:spLocks noGrp="1"/>
          </p:cNvSpPr>
          <p:nvPr>
            <p:ph idx="1"/>
          </p:nvPr>
        </p:nvSpPr>
        <p:spPr/>
        <p:txBody>
          <a:bodyPr>
            <a:normAutofit fontScale="77500" lnSpcReduction="20000"/>
          </a:bodyPr>
          <a:lstStyle/>
          <a:p>
            <a:r>
              <a:rPr lang="en-GB" dirty="0"/>
              <a:t>Staff feel confident with using Emotion Coaching and find this an effective strategy to support children– incidental conversations/comments from staff</a:t>
            </a:r>
          </a:p>
          <a:p>
            <a:r>
              <a:rPr lang="en-GB" dirty="0"/>
              <a:t>More pupils attending after school clubs:</a:t>
            </a:r>
          </a:p>
          <a:p>
            <a:r>
              <a:rPr lang="en-GB" dirty="0"/>
              <a:t>Spring term – 6 clubs attended by 4 children (12 children in total)</a:t>
            </a:r>
          </a:p>
          <a:p>
            <a:r>
              <a:rPr lang="en-GB" dirty="0"/>
              <a:t>Summer term – 3 clubs attended by 3 children (12 total) and 2 further children invited to school football team</a:t>
            </a:r>
          </a:p>
          <a:p>
            <a:r>
              <a:rPr lang="en-GB" dirty="0"/>
              <a:t>Autumn term – 8 clubs attended by 6 children (10 total)</a:t>
            </a:r>
          </a:p>
          <a:p>
            <a:r>
              <a:rPr lang="en-GB" dirty="0"/>
              <a:t>More PLAC parents/carers attending events/workshops</a:t>
            </a:r>
          </a:p>
          <a:p>
            <a:r>
              <a:rPr lang="en-GB" dirty="0"/>
              <a:t> Accelerated progress in reading, writing and maths</a:t>
            </a:r>
          </a:p>
          <a:p>
            <a:endParaRPr lang="en-GB" dirty="0"/>
          </a:p>
        </p:txBody>
      </p:sp>
    </p:spTree>
    <p:extLst>
      <p:ext uri="{BB962C8B-B14F-4D97-AF65-F5344CB8AC3E}">
        <p14:creationId xmlns:p14="http://schemas.microsoft.com/office/powerpoint/2010/main" val="690366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134C-C77A-4A88-B49A-816A3F2AD26B}"/>
              </a:ext>
            </a:extLst>
          </p:cNvPr>
          <p:cNvSpPr>
            <a:spLocks noGrp="1"/>
          </p:cNvSpPr>
          <p:nvPr>
            <p:ph type="title"/>
          </p:nvPr>
        </p:nvSpPr>
        <p:spPr>
          <a:xfrm>
            <a:off x="628650" y="1131094"/>
            <a:ext cx="7886700" cy="372200"/>
          </a:xfrm>
        </p:spPr>
        <p:txBody>
          <a:bodyPr>
            <a:normAutofit fontScale="90000"/>
          </a:bodyPr>
          <a:lstStyle/>
          <a:p>
            <a:r>
              <a:rPr lang="en-GB" dirty="0"/>
              <a:t>Parent/ carer/ staff feedback</a:t>
            </a:r>
          </a:p>
        </p:txBody>
      </p:sp>
      <p:sp>
        <p:nvSpPr>
          <p:cNvPr id="3" name="Content Placeholder 2">
            <a:extLst>
              <a:ext uri="{FF2B5EF4-FFF2-40B4-BE49-F238E27FC236}">
                <a16:creationId xmlns:a16="http://schemas.microsoft.com/office/drawing/2014/main" id="{E16E1469-D5D4-4E7A-A6A5-459B8C811916}"/>
              </a:ext>
            </a:extLst>
          </p:cNvPr>
          <p:cNvSpPr>
            <a:spLocks noGrp="1"/>
          </p:cNvSpPr>
          <p:nvPr>
            <p:ph idx="1"/>
          </p:nvPr>
        </p:nvSpPr>
        <p:spPr>
          <a:xfrm>
            <a:off x="628650" y="1652380"/>
            <a:ext cx="7886700" cy="4244009"/>
          </a:xfrm>
        </p:spPr>
        <p:txBody>
          <a:bodyPr>
            <a:normAutofit fontScale="40000" lnSpcReduction="20000"/>
          </a:bodyPr>
          <a:lstStyle/>
          <a:p>
            <a:r>
              <a:rPr lang="en-GB" sz="2850" dirty="0"/>
              <a:t>Useful to have 4 concise emotion coaching steps </a:t>
            </a:r>
          </a:p>
          <a:p>
            <a:r>
              <a:rPr lang="en-GB" sz="2850" dirty="0"/>
              <a:t>I’ll try to focus on the emotion rather than just setting limits to the behaviour</a:t>
            </a:r>
          </a:p>
          <a:p>
            <a:r>
              <a:rPr lang="en-GB" sz="2850" dirty="0"/>
              <a:t>I’ll try to get my kids to know the thing I do to reconnect in order to help them or just to reboot</a:t>
            </a:r>
          </a:p>
          <a:p>
            <a:r>
              <a:rPr lang="en-GB" sz="2850" dirty="0"/>
              <a:t>I tend to dismiss emotions most of the time, I will need to talk these emotions out and teach my children to understand them more</a:t>
            </a:r>
          </a:p>
          <a:p>
            <a:r>
              <a:rPr lang="en-GB" sz="2850" dirty="0"/>
              <a:t>Accept child’s emotions rather than distracting them with other things, it is easy to accept and let it go</a:t>
            </a:r>
          </a:p>
          <a:p>
            <a:r>
              <a:rPr lang="en-GB" sz="2850" dirty="0"/>
              <a:t>High empathy</a:t>
            </a:r>
          </a:p>
          <a:p>
            <a:r>
              <a:rPr lang="en-GB" sz="2850" dirty="0"/>
              <a:t>High guidance</a:t>
            </a:r>
          </a:p>
          <a:p>
            <a:r>
              <a:rPr lang="en-GB" sz="2850" dirty="0"/>
              <a:t>Help children understand their emotions</a:t>
            </a:r>
          </a:p>
          <a:p>
            <a:r>
              <a:rPr lang="en-GB" sz="2850" dirty="0"/>
              <a:t>Changing my approach when triggers occur.  Focussing more on the emotion rather than the behaviour</a:t>
            </a:r>
          </a:p>
          <a:p>
            <a:r>
              <a:rPr lang="en-GB" sz="2850" dirty="0"/>
              <a:t>I really learnt about empathy today and it’s really helpful and I am going to use it in my daily life with my kids</a:t>
            </a:r>
          </a:p>
          <a:p>
            <a:r>
              <a:rPr lang="en-GB" sz="2850" dirty="0"/>
              <a:t>Learn that to recognise a child’s emotion and to deal with it nicely really helps in child’s personality and to develop his/her confidence in his/herself</a:t>
            </a:r>
          </a:p>
          <a:p>
            <a:r>
              <a:rPr lang="en-GB" sz="2850" dirty="0"/>
              <a:t>Very interesting though feel like I need more “practical” ways to help my children – A how to…</a:t>
            </a:r>
          </a:p>
          <a:p>
            <a:r>
              <a:rPr lang="en-GB" sz="2850" dirty="0"/>
              <a:t>Quotes from SLT using Emotion Coaching</a:t>
            </a:r>
          </a:p>
          <a:p>
            <a:r>
              <a:rPr lang="en-GB" sz="2850" dirty="0"/>
              <a:t>Emotion Coaching has been a really useful strategy to support children when they are really struggling to manage their emotions. Children are much more receptive to what I am saying when I use this approach. Certain children who struggle with managing their emotions are becoming a lot more successful at labelling their emotions and reflecting on what they could do differently next time they experience a specific emotion. </a:t>
            </a:r>
          </a:p>
          <a:p>
            <a:endParaRPr lang="en-GB" dirty="0"/>
          </a:p>
        </p:txBody>
      </p:sp>
    </p:spTree>
    <p:extLst>
      <p:ext uri="{BB962C8B-B14F-4D97-AF65-F5344CB8AC3E}">
        <p14:creationId xmlns:p14="http://schemas.microsoft.com/office/powerpoint/2010/main" val="201020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3EC5-2B58-4FAE-BFE8-26E3716CD7CF}"/>
              </a:ext>
            </a:extLst>
          </p:cNvPr>
          <p:cNvSpPr>
            <a:spLocks noGrp="1"/>
          </p:cNvSpPr>
          <p:nvPr>
            <p:ph type="title"/>
          </p:nvPr>
        </p:nvSpPr>
        <p:spPr/>
        <p:txBody>
          <a:bodyPr/>
          <a:lstStyle/>
          <a:p>
            <a:r>
              <a:rPr lang="en-GB" dirty="0"/>
              <a:t>Aims of session</a:t>
            </a:r>
          </a:p>
        </p:txBody>
      </p:sp>
      <p:sp>
        <p:nvSpPr>
          <p:cNvPr id="3" name="Content Placeholder 2">
            <a:extLst>
              <a:ext uri="{FF2B5EF4-FFF2-40B4-BE49-F238E27FC236}">
                <a16:creationId xmlns:a16="http://schemas.microsoft.com/office/drawing/2014/main" id="{9A8AF3E9-1CF0-45DB-8113-83C2A90C4AA6}"/>
              </a:ext>
            </a:extLst>
          </p:cNvPr>
          <p:cNvSpPr>
            <a:spLocks noGrp="1"/>
          </p:cNvSpPr>
          <p:nvPr>
            <p:ph idx="1"/>
          </p:nvPr>
        </p:nvSpPr>
        <p:spPr>
          <a:xfrm>
            <a:off x="704850" y="2683669"/>
            <a:ext cx="7886700" cy="1874724"/>
          </a:xfrm>
        </p:spPr>
        <p:txBody>
          <a:bodyPr>
            <a:normAutofit fontScale="92500" lnSpcReduction="20000"/>
          </a:bodyPr>
          <a:lstStyle/>
          <a:p>
            <a:r>
              <a:rPr lang="en-GB" dirty="0"/>
              <a:t>To introduce the STEEP as a tool for understanding and overcoming barriers</a:t>
            </a:r>
          </a:p>
          <a:p>
            <a:r>
              <a:rPr lang="en-GB" dirty="0"/>
              <a:t>To look at barriers and solutions for CLA</a:t>
            </a:r>
          </a:p>
          <a:p>
            <a:r>
              <a:rPr lang="en-GB" dirty="0"/>
              <a:t>To share case studies of this work in practice</a:t>
            </a:r>
          </a:p>
        </p:txBody>
      </p:sp>
    </p:spTree>
    <p:extLst>
      <p:ext uri="{BB962C8B-B14F-4D97-AF65-F5344CB8AC3E}">
        <p14:creationId xmlns:p14="http://schemas.microsoft.com/office/powerpoint/2010/main" val="857885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38A7-D7C1-48B4-BF20-67428C0E027F}"/>
              </a:ext>
            </a:extLst>
          </p:cNvPr>
          <p:cNvSpPr>
            <a:spLocks noGrp="1"/>
          </p:cNvSpPr>
          <p:nvPr>
            <p:ph type="title"/>
          </p:nvPr>
        </p:nvSpPr>
        <p:spPr>
          <a:xfrm>
            <a:off x="628650" y="1131094"/>
            <a:ext cx="7886700" cy="411956"/>
          </a:xfrm>
        </p:spPr>
        <p:txBody>
          <a:bodyPr>
            <a:normAutofit fontScale="90000"/>
          </a:bodyPr>
          <a:lstStyle/>
          <a:p>
            <a:r>
              <a:rPr lang="en-GB" dirty="0"/>
              <a:t>Case study: Secondary with CLA and PCLA</a:t>
            </a:r>
          </a:p>
        </p:txBody>
      </p:sp>
      <p:sp>
        <p:nvSpPr>
          <p:cNvPr id="3" name="TextBox 2"/>
          <p:cNvSpPr txBox="1"/>
          <p:nvPr/>
        </p:nvSpPr>
        <p:spPr>
          <a:xfrm>
            <a:off x="327992" y="1691806"/>
            <a:ext cx="8279296" cy="3831818"/>
          </a:xfrm>
          <a:prstGeom prst="rect">
            <a:avLst/>
          </a:prstGeom>
          <a:noFill/>
        </p:spPr>
        <p:txBody>
          <a:bodyPr wrap="square" rtlCol="0">
            <a:spAutoFit/>
          </a:bodyPr>
          <a:lstStyle/>
          <a:p>
            <a:r>
              <a:rPr lang="en-GB" sz="1350" dirty="0"/>
              <a:t>Our school has a rich diversity which was established over 80 years ago with just 5 students. It is now a  thriving learning community with 985 students and 100 staff. As a faith school, our ethos permeates all that we </a:t>
            </a:r>
            <a:r>
              <a:rPr lang="en-GB" sz="1350" dirty="0" err="1"/>
              <a:t>do,and</a:t>
            </a:r>
            <a:r>
              <a:rPr lang="en-GB" sz="1350" dirty="0"/>
              <a:t> is reflected in our </a:t>
            </a:r>
            <a:r>
              <a:rPr lang="en-GB" sz="1350" b="1" dirty="0"/>
              <a:t>Mission Statement</a:t>
            </a:r>
            <a:r>
              <a:rPr lang="en-GB" sz="1350" dirty="0"/>
              <a:t> ; “</a:t>
            </a:r>
            <a:r>
              <a:rPr lang="en-GB" sz="1350" b="1" i="1" dirty="0"/>
              <a:t>we aim to create a happy family environment in which all may grow: In faith, hope and love for God, in love and respect for one another and the world around us, in learning and wisdom so that we may live life to the full and joyfully share this life with others, especially those who are in anyway disadvantaged.”</a:t>
            </a:r>
          </a:p>
          <a:p>
            <a:r>
              <a:rPr lang="en-GB" sz="1350" dirty="0"/>
              <a:t>The nurturing environment of our school is clearly demonstrated in our consistently high Progress 8 scores.  The well-being of the overall pupil is paramount. However, if we can provide them with excellent grades then their life opportunities are significantly enhanced. </a:t>
            </a:r>
            <a:endParaRPr lang="en-GB" sz="1350" b="1" dirty="0"/>
          </a:p>
          <a:p>
            <a:r>
              <a:rPr lang="en-GB" sz="1350" b="1" dirty="0"/>
              <a:t>The key issues that needed to be addressed and were </a:t>
            </a:r>
            <a:r>
              <a:rPr lang="en-GB" sz="1350" dirty="0"/>
              <a:t>identified through the Achieving Wellbeing CLA Review and the Designated Teacher Self Evaluation: </a:t>
            </a:r>
          </a:p>
          <a:p>
            <a:pPr marL="214313" indent="-214313">
              <a:buFont typeface="Arial" pitchFamily="34" charset="0"/>
              <a:buChar char="•"/>
            </a:pPr>
            <a:r>
              <a:rPr lang="en-GB" sz="1350" b="1" dirty="0"/>
              <a:t>Initial needs analysis and coaching conversation</a:t>
            </a:r>
            <a:endParaRPr lang="en-GB" sz="1350" dirty="0"/>
          </a:p>
          <a:p>
            <a:pPr marL="214313" indent="-214313">
              <a:buFont typeface="Arial" pitchFamily="34" charset="0"/>
              <a:buChar char="•"/>
            </a:pPr>
            <a:r>
              <a:rPr lang="en-GB" sz="1350" b="1" dirty="0"/>
              <a:t>Identification of target pupils </a:t>
            </a:r>
            <a:endParaRPr lang="en-GB" sz="1350" dirty="0"/>
          </a:p>
          <a:p>
            <a:pPr marL="214313" indent="-214313">
              <a:buFont typeface="Arial" pitchFamily="34" charset="0"/>
              <a:buChar char="•"/>
            </a:pPr>
            <a:r>
              <a:rPr lang="en-GB" sz="1350" b="1" dirty="0"/>
              <a:t>Working effectively with parents/ carers</a:t>
            </a:r>
            <a:endParaRPr lang="en-GB" sz="1350" dirty="0"/>
          </a:p>
          <a:p>
            <a:pPr marL="214313" indent="-214313">
              <a:buFont typeface="Arial" pitchFamily="34" charset="0"/>
              <a:buChar char="•"/>
            </a:pPr>
            <a:r>
              <a:rPr lang="en-GB" sz="1350" b="1" dirty="0"/>
              <a:t>CPD  and raising greater awareness for staff</a:t>
            </a:r>
            <a:endParaRPr lang="en-GB" sz="1350" dirty="0"/>
          </a:p>
          <a:p>
            <a:pPr marL="214313" indent="-214313">
              <a:buFont typeface="Arial" pitchFamily="34" charset="0"/>
              <a:buChar char="•"/>
            </a:pPr>
            <a:r>
              <a:rPr lang="en-GB" sz="1350" b="1" dirty="0"/>
              <a:t>More effective writing of PEPs</a:t>
            </a:r>
            <a:endParaRPr lang="en-GB" sz="1350" dirty="0"/>
          </a:p>
          <a:p>
            <a:pPr marL="214313" indent="-214313">
              <a:buFont typeface="Arial" pitchFamily="34" charset="0"/>
              <a:buChar char="•"/>
            </a:pPr>
            <a:r>
              <a:rPr lang="en-GB" sz="1350" b="1" dirty="0"/>
              <a:t>Coaching of individual complex cases for DT.</a:t>
            </a:r>
            <a:endParaRPr lang="en-GB" sz="1350" dirty="0"/>
          </a:p>
          <a:p>
            <a:endParaRPr lang="en-GB" sz="1350" dirty="0"/>
          </a:p>
        </p:txBody>
      </p:sp>
      <p:pic>
        <p:nvPicPr>
          <p:cNvPr id="5" name="Picture 4">
            <a:extLst>
              <a:ext uri="{FF2B5EF4-FFF2-40B4-BE49-F238E27FC236}">
                <a16:creationId xmlns:a16="http://schemas.microsoft.com/office/drawing/2014/main" id="{1747F661-AB38-42EB-A6ED-F64A1B05D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2034" y="3931525"/>
            <a:ext cx="2621018" cy="1965764"/>
          </a:xfrm>
          <a:prstGeom prst="rect">
            <a:avLst/>
          </a:prstGeom>
        </p:spPr>
      </p:pic>
    </p:spTree>
    <p:extLst>
      <p:ext uri="{BB962C8B-B14F-4D97-AF65-F5344CB8AC3E}">
        <p14:creationId xmlns:p14="http://schemas.microsoft.com/office/powerpoint/2010/main" val="2535784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5334-E69B-4D55-9A06-D064DF32DC9D}"/>
              </a:ext>
            </a:extLst>
          </p:cNvPr>
          <p:cNvSpPr>
            <a:spLocks noGrp="1"/>
          </p:cNvSpPr>
          <p:nvPr>
            <p:ph type="title"/>
          </p:nvPr>
        </p:nvSpPr>
        <p:spPr/>
        <p:txBody>
          <a:bodyPr/>
          <a:lstStyle/>
          <a:p>
            <a:r>
              <a:rPr lang="en-GB" dirty="0"/>
              <a:t>What we did </a:t>
            </a:r>
          </a:p>
        </p:txBody>
      </p:sp>
      <p:sp>
        <p:nvSpPr>
          <p:cNvPr id="3" name="TextBox 2"/>
          <p:cNvSpPr txBox="1"/>
          <p:nvPr/>
        </p:nvSpPr>
        <p:spPr>
          <a:xfrm>
            <a:off x="1474342" y="2013764"/>
            <a:ext cx="6195317" cy="3624069"/>
          </a:xfrm>
          <a:prstGeom prst="rect">
            <a:avLst/>
          </a:prstGeom>
          <a:noFill/>
        </p:spPr>
        <p:txBody>
          <a:bodyPr wrap="square" rtlCol="0">
            <a:spAutoFit/>
          </a:bodyPr>
          <a:lstStyle/>
          <a:p>
            <a:pPr marL="214313" indent="-214313">
              <a:buFont typeface="Arial" pitchFamily="34" charset="0"/>
              <a:buChar char="•"/>
            </a:pPr>
            <a:r>
              <a:rPr lang="en-GB" b="1" dirty="0"/>
              <a:t>Initial needs analysis and coaching conversation</a:t>
            </a:r>
            <a:endParaRPr lang="en-GB" dirty="0"/>
          </a:p>
          <a:p>
            <a:pPr marL="214313" indent="-214313">
              <a:buFont typeface="Arial" pitchFamily="34" charset="0"/>
              <a:buChar char="•"/>
            </a:pPr>
            <a:r>
              <a:rPr lang="en-GB" b="1" dirty="0"/>
              <a:t>Pupil voice using a STEEP analysis</a:t>
            </a:r>
            <a:endParaRPr lang="en-GB" dirty="0"/>
          </a:p>
          <a:p>
            <a:pPr marL="214313" indent="-214313">
              <a:buFont typeface="Arial" pitchFamily="34" charset="0"/>
              <a:buChar char="•"/>
            </a:pPr>
            <a:r>
              <a:rPr lang="en-GB" b="1" dirty="0"/>
              <a:t>Actions as a result of pupil voice, e.g. curriculum.</a:t>
            </a:r>
            <a:endParaRPr lang="en-GB" dirty="0"/>
          </a:p>
          <a:p>
            <a:pPr marL="214313" indent="-214313">
              <a:buFont typeface="Arial" pitchFamily="34" charset="0"/>
              <a:buChar char="•"/>
            </a:pPr>
            <a:r>
              <a:rPr lang="en-GB" b="1" dirty="0"/>
              <a:t>Parent/carer forums</a:t>
            </a:r>
            <a:endParaRPr lang="en-GB" dirty="0"/>
          </a:p>
          <a:p>
            <a:pPr marL="214313" indent="-214313">
              <a:buFont typeface="Arial" pitchFamily="34" charset="0"/>
              <a:buChar char="•"/>
            </a:pPr>
            <a:r>
              <a:rPr lang="en-GB" b="1" dirty="0"/>
              <a:t>Actions as a result of parent/ carer forum</a:t>
            </a:r>
            <a:endParaRPr lang="en-GB" dirty="0"/>
          </a:p>
          <a:p>
            <a:pPr marL="214313" indent="-214313">
              <a:buFont typeface="Arial" pitchFamily="34" charset="0"/>
              <a:buChar char="•"/>
            </a:pPr>
            <a:r>
              <a:rPr lang="en-GB" b="1" dirty="0"/>
              <a:t>CPD for staff on CLA, PCLA, attachment and ACES</a:t>
            </a:r>
            <a:endParaRPr lang="en-GB" dirty="0"/>
          </a:p>
          <a:p>
            <a:pPr marL="214313" indent="-214313">
              <a:buFont typeface="Arial" pitchFamily="34" charset="0"/>
              <a:buChar char="•"/>
            </a:pPr>
            <a:r>
              <a:rPr lang="en-GB" b="1" dirty="0"/>
              <a:t>Follow up on CPD as a result of initial session (staff briefings, poster in staff room and 1:1 sessions)</a:t>
            </a:r>
            <a:endParaRPr lang="en-GB" dirty="0"/>
          </a:p>
          <a:p>
            <a:pPr marL="214313" indent="-214313">
              <a:buFont typeface="Arial" pitchFamily="34" charset="0"/>
              <a:buChar char="•"/>
            </a:pPr>
            <a:r>
              <a:rPr lang="en-GB" b="1" dirty="0"/>
              <a:t>Continued pathways for communication with parents/ carers</a:t>
            </a:r>
            <a:endParaRPr lang="en-GB" dirty="0"/>
          </a:p>
          <a:p>
            <a:pPr marL="214313" indent="-214313">
              <a:buFont typeface="Arial" pitchFamily="34" charset="0"/>
              <a:buChar char="•"/>
            </a:pPr>
            <a:r>
              <a:rPr lang="en-GB" b="1" dirty="0"/>
              <a:t>Mentoring to make PEPs more effective.</a:t>
            </a:r>
            <a:endParaRPr lang="en-GB" dirty="0"/>
          </a:p>
          <a:p>
            <a:pPr marL="214313" indent="-214313">
              <a:buFont typeface="Arial" pitchFamily="34" charset="0"/>
              <a:buChar char="•"/>
            </a:pPr>
            <a:r>
              <a:rPr lang="en-GB" b="1" dirty="0"/>
              <a:t>Consideration about what makes a safe adult and a safe place and ensuring this was explicit to all.</a:t>
            </a:r>
            <a:endParaRPr lang="en-GB" dirty="0"/>
          </a:p>
          <a:p>
            <a:pPr marL="214313" indent="-214313">
              <a:buFont typeface="Arial" pitchFamily="34" charset="0"/>
              <a:buChar char="•"/>
            </a:pPr>
            <a:endParaRPr lang="en-GB" sz="1350" dirty="0"/>
          </a:p>
        </p:txBody>
      </p:sp>
    </p:spTree>
    <p:extLst>
      <p:ext uri="{BB962C8B-B14F-4D97-AF65-F5344CB8AC3E}">
        <p14:creationId xmlns:p14="http://schemas.microsoft.com/office/powerpoint/2010/main" val="2074989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857250"/>
            <a:ext cx="682741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13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904875"/>
            <a:ext cx="649605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430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6073-47B3-407B-B17F-79B747DA8999}"/>
              </a:ext>
            </a:extLst>
          </p:cNvPr>
          <p:cNvSpPr>
            <a:spLocks noGrp="1"/>
          </p:cNvSpPr>
          <p:nvPr>
            <p:ph type="title"/>
          </p:nvPr>
        </p:nvSpPr>
        <p:spPr/>
        <p:txBody>
          <a:bodyPr/>
          <a:lstStyle/>
          <a:p>
            <a:r>
              <a:rPr lang="en-GB" dirty="0"/>
              <a:t>Impact</a:t>
            </a:r>
          </a:p>
        </p:txBody>
      </p:sp>
      <p:sp>
        <p:nvSpPr>
          <p:cNvPr id="3" name="TextBox 2"/>
          <p:cNvSpPr txBox="1"/>
          <p:nvPr/>
        </p:nvSpPr>
        <p:spPr>
          <a:xfrm>
            <a:off x="1525658" y="2636132"/>
            <a:ext cx="6303196" cy="2723823"/>
          </a:xfrm>
          <a:prstGeom prst="rect">
            <a:avLst/>
          </a:prstGeom>
          <a:noFill/>
        </p:spPr>
        <p:txBody>
          <a:bodyPr wrap="square" rtlCol="0">
            <a:spAutoFit/>
          </a:bodyPr>
          <a:lstStyle/>
          <a:p>
            <a:pPr lvl="0"/>
            <a:r>
              <a:rPr lang="en-GB" sz="2100" dirty="0"/>
              <a:t>Following the creation of parents/ carers (PCLA/CLA) forum one parent said </a:t>
            </a:r>
            <a:r>
              <a:rPr lang="en-GB" sz="2100" i="1" dirty="0">
                <a:solidFill>
                  <a:srgbClr val="FF0000"/>
                </a:solidFill>
              </a:rPr>
              <a:t>" Thanks so much for this, it means a lot to us adopters/ carers that we are getting so much support and understanding from yourself and the staff around the issues and concerns we have in bringing up our sometimes complicated but always lovely children!”</a:t>
            </a:r>
          </a:p>
          <a:p>
            <a:r>
              <a:rPr lang="en-GB" sz="1200" b="1" dirty="0"/>
              <a:t> </a:t>
            </a:r>
            <a:endParaRPr lang="en-GB" sz="1200" dirty="0"/>
          </a:p>
          <a:p>
            <a:endParaRPr lang="en-GB" sz="1200" dirty="0"/>
          </a:p>
        </p:txBody>
      </p:sp>
    </p:spTree>
    <p:extLst>
      <p:ext uri="{BB962C8B-B14F-4D97-AF65-F5344CB8AC3E}">
        <p14:creationId xmlns:p14="http://schemas.microsoft.com/office/powerpoint/2010/main" val="2931341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38922"/>
            <a:ext cx="6684065" cy="4434167"/>
          </a:xfrm>
        </p:spPr>
        <p:txBody>
          <a:bodyPr/>
          <a:lstStyle/>
          <a:p>
            <a:pPr lvl="0"/>
            <a:r>
              <a:rPr lang="en-GB" sz="1500" dirty="0"/>
              <a:t>Another said  </a:t>
            </a:r>
            <a:br>
              <a:rPr lang="en-GB" sz="1500" dirty="0"/>
            </a:br>
            <a:r>
              <a:rPr lang="en-GB" sz="1500" i="1" dirty="0">
                <a:solidFill>
                  <a:srgbClr val="FF0000"/>
                </a:solidFill>
              </a:rPr>
              <a:t>"Thank you for al most inspirational evening and a great reminder of the importance of listening. I would like to thank you for your huge acknowledgement of our children's' needs (which in a way can be seen as hidden disabilities) and being instrumental in helping our girls weather the storms of secondary school where they will encounter many interactions especially with peers as rejections. </a:t>
            </a:r>
            <a:br>
              <a:rPr lang="en-GB" sz="1500" i="1" dirty="0">
                <a:solidFill>
                  <a:srgbClr val="FF0000"/>
                </a:solidFill>
              </a:rPr>
            </a:br>
            <a:br>
              <a:rPr lang="en-GB" sz="1500" i="1" dirty="0">
                <a:solidFill>
                  <a:srgbClr val="FF0000"/>
                </a:solidFill>
              </a:rPr>
            </a:br>
            <a:r>
              <a:rPr lang="en-GB" sz="1500" i="1" dirty="0">
                <a:solidFill>
                  <a:srgbClr val="FF0000"/>
                </a:solidFill>
              </a:rPr>
              <a:t>For our girls these perceived rejections can trigger a host of emotional reactions and it is the wonderful scaffolding that you are putting in place to hold them that will be their saving grace. Our daughter, feels secure, happy and at home at Holy Cross school and this I feel is mainly down to how you have welcomed and supported her. She feels heard and respected, as do I as a parent. So a big thank you to you all."</a:t>
            </a:r>
            <a:br>
              <a:rPr lang="en-GB" sz="1500" i="1" dirty="0">
                <a:solidFill>
                  <a:srgbClr val="FF0000"/>
                </a:solidFill>
              </a:rPr>
            </a:br>
            <a:endParaRPr lang="en-GB" sz="1500" i="1" dirty="0">
              <a:solidFill>
                <a:srgbClr val="FF0000"/>
              </a:solidFill>
            </a:endParaRPr>
          </a:p>
        </p:txBody>
      </p:sp>
    </p:spTree>
    <p:extLst>
      <p:ext uri="{BB962C8B-B14F-4D97-AF65-F5344CB8AC3E}">
        <p14:creationId xmlns:p14="http://schemas.microsoft.com/office/powerpoint/2010/main" val="3232496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0" y="1007492"/>
            <a:ext cx="3717758" cy="466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44427" y="2488732"/>
            <a:ext cx="2158466" cy="553998"/>
          </a:xfrm>
          <a:prstGeom prst="rect">
            <a:avLst/>
          </a:prstGeom>
          <a:noFill/>
        </p:spPr>
        <p:txBody>
          <a:bodyPr wrap="square" rtlCol="0">
            <a:spAutoFit/>
          </a:bodyPr>
          <a:lstStyle/>
          <a:p>
            <a:r>
              <a:rPr lang="en-GB" sz="1500" dirty="0"/>
              <a:t>Staff input during the </a:t>
            </a:r>
          </a:p>
          <a:p>
            <a:r>
              <a:rPr lang="en-GB" sz="1500" dirty="0"/>
              <a:t>CPD November 2019</a:t>
            </a:r>
          </a:p>
        </p:txBody>
      </p:sp>
    </p:spTree>
    <p:extLst>
      <p:ext uri="{BB962C8B-B14F-4D97-AF65-F5344CB8AC3E}">
        <p14:creationId xmlns:p14="http://schemas.microsoft.com/office/powerpoint/2010/main" val="3829984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6787" y="989718"/>
            <a:ext cx="4237523" cy="487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09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2025" dirty="0"/>
            </a:br>
            <a:r>
              <a:rPr lang="en-GB" sz="2325" dirty="0"/>
              <a:t>Impact</a:t>
            </a:r>
            <a:br>
              <a:rPr lang="en-GB" sz="2025" dirty="0"/>
            </a:br>
            <a:br>
              <a:rPr lang="en-GB" sz="1500" dirty="0"/>
            </a:br>
            <a:br>
              <a:rPr lang="en-GB" sz="1500" dirty="0"/>
            </a:br>
            <a:br>
              <a:rPr lang="en-GB" sz="1500" dirty="0"/>
            </a:br>
            <a:br>
              <a:rPr lang="en-GB" sz="1500" dirty="0"/>
            </a:br>
            <a:br>
              <a:rPr lang="en-GB" sz="1500" dirty="0"/>
            </a:br>
            <a:r>
              <a:rPr lang="en-GB" sz="1500" dirty="0"/>
              <a:t>Profile of CLA/ PCLA has been raised and a greater understanding of their needs and how this impacts on their everyday life at school. </a:t>
            </a:r>
            <a:br>
              <a:rPr lang="en-GB" sz="1500" dirty="0"/>
            </a:br>
            <a:br>
              <a:rPr lang="en-GB" sz="1500" dirty="0"/>
            </a:br>
            <a:r>
              <a:rPr lang="en-GB" sz="1500" dirty="0"/>
              <a:t>Staff have a broader range of strategies to meet their needs.</a:t>
            </a:r>
            <a:br>
              <a:rPr lang="en-GB" sz="1500" dirty="0"/>
            </a:br>
            <a:br>
              <a:rPr lang="en-GB" sz="1500" dirty="0"/>
            </a:br>
            <a:r>
              <a:rPr lang="en-GB" sz="1500" dirty="0"/>
              <a:t>Designated teacher feels a need has been met that they have wanted to be more proactive in meeting these needs. She can see positive impact on individual pupils as a result. She also feels she is doing more with the whole cohort of children.</a:t>
            </a:r>
            <a:br>
              <a:rPr lang="en-GB" sz="1500" dirty="0"/>
            </a:br>
            <a:br>
              <a:rPr lang="en-GB" sz="1500" dirty="0"/>
            </a:br>
            <a:r>
              <a:rPr lang="en-GB" sz="1500" dirty="0"/>
              <a:t>Progress for CLA has been very positive across the board. They feel supported, with staff sensitively providing for needs.</a:t>
            </a:r>
            <a:br>
              <a:rPr lang="en-GB" sz="1500" dirty="0"/>
            </a:br>
            <a:br>
              <a:rPr lang="en-GB" sz="1500" dirty="0"/>
            </a:br>
            <a:r>
              <a:rPr lang="en-GB" sz="1500" dirty="0"/>
              <a:t>Self-esteem for CLA/PLCA has improved.</a:t>
            </a:r>
            <a:br>
              <a:rPr lang="en-GB" sz="1500" dirty="0"/>
            </a:br>
            <a:br>
              <a:rPr lang="en-GB" sz="1500" dirty="0"/>
            </a:br>
            <a:r>
              <a:rPr lang="en-GB" sz="1500" dirty="0"/>
              <a:t>Transition for Y7s was smooth due to good communications and understanding.</a:t>
            </a:r>
            <a:br>
              <a:rPr lang="en-GB" dirty="0"/>
            </a:br>
            <a:r>
              <a:rPr lang="en-GB" dirty="0"/>
              <a:t> </a:t>
            </a:r>
            <a:br>
              <a:rPr lang="en-GB" dirty="0"/>
            </a:br>
            <a:br>
              <a:rPr lang="en-GB" dirty="0"/>
            </a:br>
            <a:endParaRPr lang="en-GB" dirty="0"/>
          </a:p>
        </p:txBody>
      </p:sp>
    </p:spTree>
    <p:extLst>
      <p:ext uri="{BB962C8B-B14F-4D97-AF65-F5344CB8AC3E}">
        <p14:creationId xmlns:p14="http://schemas.microsoft.com/office/powerpoint/2010/main" val="8808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4C10-D57D-4C84-BC0A-7EB379403BEA}"/>
              </a:ext>
            </a:extLst>
          </p:cNvPr>
          <p:cNvSpPr>
            <a:spLocks noGrp="1"/>
          </p:cNvSpPr>
          <p:nvPr>
            <p:ph type="title"/>
          </p:nvPr>
        </p:nvSpPr>
        <p:spPr/>
        <p:txBody>
          <a:bodyPr/>
          <a:lstStyle/>
          <a:p>
            <a:r>
              <a:rPr lang="en-GB" dirty="0"/>
              <a:t>Q and A</a:t>
            </a:r>
          </a:p>
        </p:txBody>
      </p:sp>
      <p:sp>
        <p:nvSpPr>
          <p:cNvPr id="3" name="Rectangle 2">
            <a:extLst>
              <a:ext uri="{FF2B5EF4-FFF2-40B4-BE49-F238E27FC236}">
                <a16:creationId xmlns:a16="http://schemas.microsoft.com/office/drawing/2014/main" id="{37B5D2DA-A00F-4699-A1B9-C3AFC7ACF551}"/>
              </a:ext>
            </a:extLst>
          </p:cNvPr>
          <p:cNvSpPr/>
          <p:nvPr/>
        </p:nvSpPr>
        <p:spPr>
          <a:xfrm>
            <a:off x="859972" y="4553243"/>
            <a:ext cx="4857750" cy="946413"/>
          </a:xfrm>
          <a:prstGeom prst="rect">
            <a:avLst/>
          </a:prstGeom>
        </p:spPr>
        <p:txBody>
          <a:bodyPr wrap="square">
            <a:spAutoFit/>
          </a:bodyPr>
          <a:lstStyle/>
          <a:p>
            <a:r>
              <a:rPr lang="en-GB" sz="2100" dirty="0">
                <a:hlinkClick r:id="rId2"/>
              </a:rPr>
              <a:t>https://afaeducation.org/free-dt-resources</a:t>
            </a:r>
            <a:r>
              <a:rPr lang="en-GB" sz="1350" dirty="0">
                <a:hlinkClick r:id="rId2"/>
              </a:rPr>
              <a:t>/</a:t>
            </a:r>
            <a:endParaRPr lang="en-GB" sz="1350" dirty="0"/>
          </a:p>
          <a:p>
            <a:endParaRPr lang="en-GB" sz="1350" dirty="0"/>
          </a:p>
        </p:txBody>
      </p:sp>
    </p:spTree>
    <p:extLst>
      <p:ext uri="{BB962C8B-B14F-4D97-AF65-F5344CB8AC3E}">
        <p14:creationId xmlns:p14="http://schemas.microsoft.com/office/powerpoint/2010/main" val="222437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30" name="TextBox 29">
            <a:hlinkClick r:id="rId5"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33" name="Picture 3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6"/>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35" name="Rectangle 2"/>
          <p:cNvSpPr>
            <a:spLocks noChangeArrowheads="1"/>
          </p:cNvSpPr>
          <p:nvPr/>
        </p:nvSpPr>
        <p:spPr bwMode="auto">
          <a:xfrm>
            <a:off x="429832" y="2598928"/>
            <a:ext cx="7779047" cy="2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GB" sz="1350" b="1" dirty="0">
                <a:latin typeface="Arial" panose="020B0604020202020204" pitchFamily="34" charset="0"/>
                <a:cs typeface="Arial" panose="020B0604020202020204" pitchFamily="34" charset="0"/>
              </a:rPr>
              <a:t>Across the 2014-15 academic year, we collected data produced as part of twenty STEEP sessions and conducted a thematic analysis of the barriers and solutions identified.  </a:t>
            </a:r>
          </a:p>
          <a:p>
            <a:pPr lvl="0" eaLnBrk="0" fontAlgn="base" hangingPunct="0">
              <a:spcBef>
                <a:spcPct val="0"/>
              </a:spcBef>
              <a:spcAft>
                <a:spcPct val="0"/>
              </a:spcAft>
            </a:pPr>
            <a:endParaRPr lang="en-GB" sz="1350" dirty="0">
              <a:latin typeface="Arial" panose="020B0604020202020204" pitchFamily="34" charset="0"/>
              <a:cs typeface="Arial" panose="020B0604020202020204" pitchFamily="34" charset="0"/>
            </a:endParaRPr>
          </a:p>
          <a:p>
            <a:r>
              <a:rPr lang="en-GB" sz="1350" dirty="0">
                <a:latin typeface="Arial" panose="020B0604020202020204" pitchFamily="34" charset="0"/>
                <a:cs typeface="Arial" panose="020B0604020202020204" pitchFamily="34" charset="0"/>
              </a:rPr>
              <a:t>Various models of STEEP analysis completion and groupings have been used during the programme including:</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Single and multi stakeholder groups including CLA, care leavers, foster carers, teachers, virtual schools,  social workers and the wider professional network</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Primary and secondary schools joint meetings with a focus on transition</a:t>
            </a:r>
          </a:p>
          <a:p>
            <a:pPr marL="214313" indent="-214313">
              <a:buFont typeface="Arial" panose="020B0604020202020204" pitchFamily="34" charset="0"/>
              <a:buChar char="•"/>
            </a:pPr>
            <a:r>
              <a:rPr lang="en-GB" sz="1350" dirty="0">
                <a:latin typeface="Arial" panose="020B0604020202020204" pitchFamily="34" charset="0"/>
                <a:cs typeface="Arial" panose="020B0604020202020204" pitchFamily="34" charset="0"/>
              </a:rPr>
              <a:t>Schools in the same locality running joint sessions</a:t>
            </a:r>
          </a:p>
          <a:p>
            <a:pPr lvl="0"/>
            <a:endParaRPr lang="en-GB" sz="1350" dirty="0"/>
          </a:p>
        </p:txBody>
      </p:sp>
      <p:pic>
        <p:nvPicPr>
          <p:cNvPr id="8" name="Picture 7">
            <a:hlinkClick r:id="rId5"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
        <p:nvSpPr>
          <p:cNvPr id="9" name="TextBox 8">
            <a:hlinkClick r:id="rId5" action="ppaction://hlinksldjump"/>
          </p:cNvPr>
          <p:cNvSpPr txBox="1">
            <a:spLocks/>
          </p:cNvSpPr>
          <p:nvPr/>
        </p:nvSpPr>
        <p:spPr>
          <a:xfrm>
            <a:off x="307806" y="4769561"/>
            <a:ext cx="8583275" cy="380248"/>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pPr algn="ctr"/>
            <a:r>
              <a:rPr lang="en-GB" sz="1575" b="1" dirty="0">
                <a:latin typeface="Arial" panose="020B0604020202020204" pitchFamily="34" charset="0"/>
                <a:cs typeface="Arial" panose="020B0604020202020204" pitchFamily="34" charset="0"/>
              </a:rPr>
              <a:t>Common barriers and solutions identified</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6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30" name="TextBox 29">
            <a:hlinkClick r:id="rId5" action="ppaction://hlinksldjump"/>
          </p:cNvPr>
          <p:cNvSpPr txBox="1"/>
          <p:nvPr/>
        </p:nvSpPr>
        <p:spPr>
          <a:xfrm>
            <a:off x="7713262" y="5447014"/>
            <a:ext cx="1322615" cy="507831"/>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RETURN TO </a:t>
            </a:r>
          </a:p>
          <a:p>
            <a:r>
              <a:rPr lang="en-GB" sz="900" dirty="0">
                <a:solidFill>
                  <a:schemeClr val="bg1">
                    <a:lumMod val="65000"/>
                  </a:schemeClr>
                </a:solidFill>
                <a:latin typeface="Arial Black" panose="020B0A04020102020204" pitchFamily="34" charset="0"/>
              </a:rPr>
              <a:t>TOOLKIT HOMEPAGE</a:t>
            </a:r>
          </a:p>
        </p:txBody>
      </p:sp>
      <p:pic>
        <p:nvPicPr>
          <p:cNvPr id="33" name="Picture 3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6"/>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35" name="Rectangle 2"/>
          <p:cNvSpPr>
            <a:spLocks noChangeArrowheads="1"/>
          </p:cNvSpPr>
          <p:nvPr/>
        </p:nvSpPr>
        <p:spPr bwMode="auto">
          <a:xfrm>
            <a:off x="444692" y="2256662"/>
            <a:ext cx="77790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eaLnBrk="0" fontAlgn="base" hangingPunct="0">
              <a:spcBef>
                <a:spcPct val="0"/>
              </a:spcBef>
              <a:spcAft>
                <a:spcPct val="0"/>
              </a:spcAft>
            </a:pPr>
            <a:endParaRPr lang="en-US" sz="1350" dirty="0"/>
          </a:p>
          <a:p>
            <a:pPr lvl="0" algn="ctr" eaLnBrk="0" fontAlgn="base" hangingPunct="0">
              <a:spcBef>
                <a:spcPct val="0"/>
              </a:spcBef>
              <a:spcAft>
                <a:spcPct val="0"/>
              </a:spcAft>
            </a:pPr>
            <a:r>
              <a:rPr lang="en-GB" dirty="0">
                <a:latin typeface="Arial" panose="020B0604020202020204" pitchFamily="34" charset="0"/>
                <a:cs typeface="Arial" panose="020B0604020202020204" pitchFamily="34" charset="0"/>
              </a:rPr>
              <a:t>Common barriers and solutions  </a:t>
            </a:r>
          </a:p>
        </p:txBody>
      </p:sp>
      <p:sp>
        <p:nvSpPr>
          <p:cNvPr id="8" name="TextBox 7">
            <a:hlinkClick r:id="rId8" action="ppaction://hlinksldjump"/>
          </p:cNvPr>
          <p:cNvSpPr txBox="1">
            <a:spLocks/>
          </p:cNvSpPr>
          <p:nvPr/>
        </p:nvSpPr>
        <p:spPr>
          <a:xfrm>
            <a:off x="252759" y="3231020"/>
            <a:ext cx="1566000" cy="704039"/>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algn="ctr"/>
            <a:r>
              <a:rPr lang="en-GB" sz="1575" b="1" dirty="0">
                <a:latin typeface="Arial" panose="020B0604020202020204" pitchFamily="34" charset="0"/>
                <a:cs typeface="Arial" panose="020B0604020202020204" pitchFamily="34" charset="0"/>
              </a:rPr>
              <a:t>Social</a:t>
            </a:r>
          </a:p>
          <a:p>
            <a:endParaRPr lang="en-GB" sz="2400" b="1" dirty="0">
              <a:latin typeface="Arial" panose="020B0604020202020204" pitchFamily="34" charset="0"/>
              <a:cs typeface="Arial" panose="020B0604020202020204" pitchFamily="34" charset="0"/>
            </a:endParaRPr>
          </a:p>
        </p:txBody>
      </p:sp>
      <p:sp>
        <p:nvSpPr>
          <p:cNvPr id="9" name="TextBox 8">
            <a:hlinkClick r:id="rId9" action="ppaction://hlinksldjump"/>
          </p:cNvPr>
          <p:cNvSpPr txBox="1">
            <a:spLocks noChangeAspect="1"/>
          </p:cNvSpPr>
          <p:nvPr/>
        </p:nvSpPr>
        <p:spPr>
          <a:xfrm>
            <a:off x="2008053" y="3231020"/>
            <a:ext cx="1566000" cy="738664"/>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vert="horz" wrap="square" rtlCol="0">
            <a:spAutoFit/>
          </a:bodyPr>
          <a:lstStyle/>
          <a:p>
            <a:pPr algn="ctr"/>
            <a:r>
              <a:rPr lang="en-GB" sz="1650" b="1" dirty="0">
                <a:latin typeface="Arial" panose="020B0604020202020204" pitchFamily="34" charset="0"/>
                <a:cs typeface="Arial" panose="020B0604020202020204" pitchFamily="34" charset="0"/>
              </a:rPr>
              <a:t>Technological</a:t>
            </a:r>
          </a:p>
          <a:p>
            <a:endParaRPr lang="en-GB" sz="900" b="1" dirty="0">
              <a:latin typeface="Arial" panose="020B0604020202020204" pitchFamily="34" charset="0"/>
              <a:cs typeface="Arial" panose="020B0604020202020204" pitchFamily="34" charset="0"/>
            </a:endParaRPr>
          </a:p>
        </p:txBody>
      </p:sp>
      <p:sp>
        <p:nvSpPr>
          <p:cNvPr id="10" name="TextBox 9">
            <a:hlinkClick r:id="rId10" action="ppaction://hlinksldjump"/>
          </p:cNvPr>
          <p:cNvSpPr txBox="1">
            <a:spLocks noChangeAspect="1"/>
          </p:cNvSpPr>
          <p:nvPr/>
        </p:nvSpPr>
        <p:spPr>
          <a:xfrm>
            <a:off x="3763347" y="3247647"/>
            <a:ext cx="1566000" cy="334707"/>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Educational</a:t>
            </a:r>
          </a:p>
        </p:txBody>
      </p:sp>
      <p:sp>
        <p:nvSpPr>
          <p:cNvPr id="11" name="TextBox 10">
            <a:hlinkClick r:id="rId11" action="ppaction://hlinksldjump"/>
          </p:cNvPr>
          <p:cNvSpPr txBox="1">
            <a:spLocks noChangeAspect="1"/>
          </p:cNvSpPr>
          <p:nvPr/>
        </p:nvSpPr>
        <p:spPr>
          <a:xfrm>
            <a:off x="5518641" y="3231706"/>
            <a:ext cx="1593000" cy="704039"/>
          </a:xfrm>
          <a:prstGeom prst="rect">
            <a:avLst/>
          </a:prstGeom>
          <a:solidFill>
            <a:srgbClr val="2B2F6B"/>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Environmental</a:t>
            </a:r>
          </a:p>
          <a:p>
            <a:endParaRPr lang="en-GB" sz="2400" b="1" dirty="0">
              <a:latin typeface="Arial" panose="020B0604020202020204" pitchFamily="34" charset="0"/>
              <a:cs typeface="Arial" panose="020B0604020202020204" pitchFamily="34" charset="0"/>
            </a:endParaRPr>
          </a:p>
        </p:txBody>
      </p:sp>
      <p:sp>
        <p:nvSpPr>
          <p:cNvPr id="12" name="TextBox 11">
            <a:hlinkClick r:id="rId12" action="ppaction://hlinksldjump"/>
          </p:cNvPr>
          <p:cNvSpPr txBox="1">
            <a:spLocks noChangeAspect="1"/>
          </p:cNvSpPr>
          <p:nvPr/>
        </p:nvSpPr>
        <p:spPr>
          <a:xfrm>
            <a:off x="7300935" y="3226560"/>
            <a:ext cx="1566000" cy="473206"/>
          </a:xfrm>
          <a:prstGeom prst="rect">
            <a:avLst/>
          </a:prstGeom>
          <a:solidFill>
            <a:srgbClr val="DB0665"/>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575" b="1" dirty="0">
                <a:latin typeface="Arial" panose="020B0604020202020204" pitchFamily="34" charset="0"/>
                <a:cs typeface="Arial" panose="020B0604020202020204" pitchFamily="34" charset="0"/>
              </a:rPr>
              <a:t>Psychological</a:t>
            </a:r>
          </a:p>
          <a:p>
            <a:endParaRPr lang="en-GB" sz="900" b="1" dirty="0">
              <a:latin typeface="Arial" panose="020B0604020202020204" pitchFamily="34" charset="0"/>
              <a:cs typeface="Arial" panose="020B0604020202020204" pitchFamily="34" charset="0"/>
            </a:endParaRPr>
          </a:p>
        </p:txBody>
      </p:sp>
      <p:pic>
        <p:nvPicPr>
          <p:cNvPr id="18" name="Picture 17">
            <a:hlinkClick r:id="rId8"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848177" y="4137100"/>
            <a:ext cx="457708" cy="485184"/>
          </a:xfrm>
          <a:prstGeom prst="rect">
            <a:avLst/>
          </a:prstGeom>
          <a:solidFill>
            <a:schemeClr val="bg1"/>
          </a:solidFill>
        </p:spPr>
      </p:pic>
      <p:pic>
        <p:nvPicPr>
          <p:cNvPr id="24" name="Picture 23">
            <a:hlinkClick r:id="rId9"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2631848" y="4151846"/>
            <a:ext cx="457708" cy="485184"/>
          </a:xfrm>
          <a:prstGeom prst="rect">
            <a:avLst/>
          </a:prstGeom>
          <a:solidFill>
            <a:schemeClr val="bg1"/>
          </a:solidFill>
        </p:spPr>
      </p:pic>
      <p:pic>
        <p:nvPicPr>
          <p:cNvPr id="25" name="Picture 24">
            <a:hlinkClick r:id="rId10"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4430508" y="4172704"/>
            <a:ext cx="457708" cy="485184"/>
          </a:xfrm>
          <a:prstGeom prst="rect">
            <a:avLst/>
          </a:prstGeom>
          <a:solidFill>
            <a:schemeClr val="bg1"/>
          </a:solidFill>
        </p:spPr>
      </p:pic>
      <p:pic>
        <p:nvPicPr>
          <p:cNvPr id="26" name="Picture 25">
            <a:hlinkClick r:id="rId11"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6187620" y="4157589"/>
            <a:ext cx="457708" cy="485184"/>
          </a:xfrm>
          <a:prstGeom prst="rect">
            <a:avLst/>
          </a:prstGeom>
          <a:solidFill>
            <a:schemeClr val="bg1"/>
          </a:solidFill>
        </p:spPr>
      </p:pic>
      <p:pic>
        <p:nvPicPr>
          <p:cNvPr id="27" name="Picture 26">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7916862" y="4157589"/>
            <a:ext cx="457708" cy="485184"/>
          </a:xfrm>
          <a:prstGeom prst="rect">
            <a:avLst/>
          </a:prstGeom>
          <a:solidFill>
            <a:schemeClr val="bg1"/>
          </a:solidFill>
        </p:spPr>
      </p:pic>
    </p:spTree>
    <p:extLst>
      <p:ext uri="{BB962C8B-B14F-4D97-AF65-F5344CB8AC3E}">
        <p14:creationId xmlns:p14="http://schemas.microsoft.com/office/powerpoint/2010/main" val="20832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noChangeAspect="1"/>
          </p:cNvSpPr>
          <p:nvPr/>
        </p:nvSpPr>
        <p:spPr>
          <a:xfrm>
            <a:off x="1697607" y="2799185"/>
            <a:ext cx="1890000" cy="1673535"/>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n-GB" sz="1575" b="1" dirty="0">
              <a:latin typeface="Arial" panose="020B0604020202020204" pitchFamily="34" charset="0"/>
              <a:cs typeface="Arial" panose="020B0604020202020204" pitchFamily="34" charset="0"/>
            </a:endParaRPr>
          </a:p>
          <a:p>
            <a:pPr algn="ctr"/>
            <a:r>
              <a:rPr lang="en-GB" sz="1575" b="1" dirty="0">
                <a:latin typeface="Arial" panose="020B0604020202020204" pitchFamily="34" charset="0"/>
                <a:cs typeface="Arial" panose="020B0604020202020204" pitchFamily="34" charset="0"/>
              </a:rPr>
              <a:t>Educational barriers to educational attainment</a:t>
            </a:r>
          </a:p>
          <a:p>
            <a:endParaRPr lang="en-GB" sz="2400" b="1" dirty="0">
              <a:latin typeface="Arial" panose="020B0604020202020204" pitchFamily="34" charset="0"/>
              <a:cs typeface="Arial" panose="020B0604020202020204" pitchFamily="34" charset="0"/>
            </a:endParaRPr>
          </a:p>
        </p:txBody>
      </p:sp>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729433" y="3331418"/>
            <a:ext cx="457708" cy="485184"/>
          </a:xfrm>
          <a:prstGeom prst="rect">
            <a:avLst/>
          </a:prstGeom>
          <a:solidFill>
            <a:schemeClr val="bg1"/>
          </a:solidFill>
        </p:spPr>
      </p:pic>
      <p:sp>
        <p:nvSpPr>
          <p:cNvPr id="19" name="TextBox 18">
            <a:hlinkClick r:id="rId9" action="ppaction://hlinksldjump"/>
          </p:cNvPr>
          <p:cNvSpPr txBox="1"/>
          <p:nvPr/>
        </p:nvSpPr>
        <p:spPr>
          <a:xfrm>
            <a:off x="4339246" y="1893754"/>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1. Attendance</a:t>
            </a:r>
          </a:p>
        </p:txBody>
      </p:sp>
      <p:sp>
        <p:nvSpPr>
          <p:cNvPr id="20" name="TextBox 19">
            <a:hlinkClick r:id="rId9" action="ppaction://hlinksldjump"/>
          </p:cNvPr>
          <p:cNvSpPr txBox="1"/>
          <p:nvPr/>
        </p:nvSpPr>
        <p:spPr>
          <a:xfrm>
            <a:off x="4339247" y="2268455"/>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2. Curriculum and language in class</a:t>
            </a:r>
          </a:p>
        </p:txBody>
      </p:sp>
      <p:sp>
        <p:nvSpPr>
          <p:cNvPr id="21" name="TextBox 20">
            <a:hlinkClick r:id="rId10" action="ppaction://hlinksldjump"/>
          </p:cNvPr>
          <p:cNvSpPr txBox="1"/>
          <p:nvPr/>
        </p:nvSpPr>
        <p:spPr>
          <a:xfrm>
            <a:off x="4339247" y="2666464"/>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3. Being identified as a CLA</a:t>
            </a:r>
          </a:p>
        </p:txBody>
      </p:sp>
      <p:sp>
        <p:nvSpPr>
          <p:cNvPr id="22" name="TextBox 21">
            <a:hlinkClick r:id="rId10" action="ppaction://hlinksldjump"/>
          </p:cNvPr>
          <p:cNvSpPr txBox="1"/>
          <p:nvPr/>
        </p:nvSpPr>
        <p:spPr>
          <a:xfrm>
            <a:off x="4339247" y="307773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4. Support with homework</a:t>
            </a:r>
          </a:p>
        </p:txBody>
      </p:sp>
      <p:sp>
        <p:nvSpPr>
          <p:cNvPr id="15" name="TextBox 14">
            <a:hlinkClick r:id="rId10" action="ppaction://hlinksldjump"/>
          </p:cNvPr>
          <p:cNvSpPr txBox="1"/>
          <p:nvPr/>
        </p:nvSpPr>
        <p:spPr>
          <a:xfrm>
            <a:off x="4339247" y="347831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5. Use of language</a:t>
            </a:r>
          </a:p>
        </p:txBody>
      </p:sp>
      <p:sp>
        <p:nvSpPr>
          <p:cNvPr id="16" name="TextBox 15">
            <a:hlinkClick r:id="rId11" action="ppaction://hlinksldjump"/>
          </p:cNvPr>
          <p:cNvSpPr txBox="1"/>
          <p:nvPr/>
        </p:nvSpPr>
        <p:spPr>
          <a:xfrm>
            <a:off x="4339247" y="3853020"/>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6. Lack of knowledge amongst staff</a:t>
            </a:r>
          </a:p>
        </p:txBody>
      </p:sp>
      <p:sp>
        <p:nvSpPr>
          <p:cNvPr id="17" name="TextBox 16">
            <a:hlinkClick r:id="rId11" action="ppaction://hlinksldjump"/>
          </p:cNvPr>
          <p:cNvSpPr txBox="1"/>
          <p:nvPr/>
        </p:nvSpPr>
        <p:spPr>
          <a:xfrm>
            <a:off x="4339246" y="4234496"/>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7. Communication between schools</a:t>
            </a:r>
          </a:p>
        </p:txBody>
      </p:sp>
      <p:sp>
        <p:nvSpPr>
          <p:cNvPr id="23" name="TextBox 22">
            <a:hlinkClick r:id="rId12" action="ppaction://hlinksldjump"/>
          </p:cNvPr>
          <p:cNvSpPr txBox="1"/>
          <p:nvPr/>
        </p:nvSpPr>
        <p:spPr>
          <a:xfrm>
            <a:off x="4339246" y="462127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8. PEP attendance</a:t>
            </a:r>
          </a:p>
        </p:txBody>
      </p:sp>
      <p:sp>
        <p:nvSpPr>
          <p:cNvPr id="24" name="TextBox 23">
            <a:hlinkClick r:id="rId12" action="ppaction://hlinksldjump"/>
          </p:cNvPr>
          <p:cNvSpPr txBox="1"/>
          <p:nvPr/>
        </p:nvSpPr>
        <p:spPr>
          <a:xfrm>
            <a:off x="4339246" y="5022286"/>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9. Behaviour</a:t>
            </a:r>
          </a:p>
        </p:txBody>
      </p:sp>
      <p:sp>
        <p:nvSpPr>
          <p:cNvPr id="25" name="TextBox 24">
            <a:hlinkClick r:id="rId12" action="ppaction://hlinksldjump"/>
          </p:cNvPr>
          <p:cNvSpPr txBox="1"/>
          <p:nvPr/>
        </p:nvSpPr>
        <p:spPr>
          <a:xfrm>
            <a:off x="4339246" y="5396987"/>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10. Lack of agency knowledge</a:t>
            </a:r>
          </a:p>
        </p:txBody>
      </p:sp>
      <p:sp>
        <p:nvSpPr>
          <p:cNvPr id="26" name="TextBox 25">
            <a:hlinkClick r:id="rId13"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7" name="Picture 26">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21366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Educational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2640546"/>
            <a:ext cx="457708" cy="485184"/>
          </a:xfrm>
          <a:prstGeom prst="rect">
            <a:avLst/>
          </a:prstGeom>
          <a:solidFill>
            <a:schemeClr val="bg1"/>
          </a:solidFill>
        </p:spPr>
      </p:pic>
      <p:sp>
        <p:nvSpPr>
          <p:cNvPr id="22" name="TextBox 21"/>
          <p:cNvSpPr txBox="1"/>
          <p:nvPr/>
        </p:nvSpPr>
        <p:spPr>
          <a:xfrm>
            <a:off x="362992" y="3146617"/>
            <a:ext cx="8389124"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Good attendance is a habit, developed through consistent attitudes in the home environment, so changes in placement make it harder to establish the routines. Sometimes uniform can add to these problems, if the CLA has to obtain a new uniform as short notice. Attendance issues will also lead to gaps in knowledge and may make it more difficult to establish and maintain friendships. </a:t>
            </a:r>
            <a:r>
              <a:rPr lang="en-GB" sz="1200" dirty="0">
                <a:solidFill>
                  <a:srgbClr val="FF0000"/>
                </a:solidFill>
                <a:latin typeface="Arial" panose="020B0604020202020204" pitchFamily="34" charset="0"/>
                <a:cs typeface="Arial" panose="020B0604020202020204" pitchFamily="34" charset="0"/>
              </a:rPr>
              <a:t>See also Attendance (link to toolkit)</a:t>
            </a:r>
          </a:p>
        </p:txBody>
      </p:sp>
      <p:sp>
        <p:nvSpPr>
          <p:cNvPr id="12" name="TextBox 11"/>
          <p:cNvSpPr txBox="1"/>
          <p:nvPr/>
        </p:nvSpPr>
        <p:spPr>
          <a:xfrm>
            <a:off x="1080000" y="2744638"/>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1. Attendance</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8000" y="4025546"/>
            <a:ext cx="457708" cy="485184"/>
          </a:xfrm>
          <a:prstGeom prst="rect">
            <a:avLst/>
          </a:prstGeom>
          <a:solidFill>
            <a:schemeClr val="bg1"/>
          </a:solidFill>
        </p:spPr>
      </p:pic>
      <p:sp>
        <p:nvSpPr>
          <p:cNvPr id="13" name="TextBox 12"/>
          <p:cNvSpPr txBox="1"/>
          <p:nvPr/>
        </p:nvSpPr>
        <p:spPr>
          <a:xfrm>
            <a:off x="1080000" y="4129639"/>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2. Curriculum and language in class</a:t>
            </a:r>
          </a:p>
        </p:txBody>
      </p:sp>
      <p:sp>
        <p:nvSpPr>
          <p:cNvPr id="14" name="TextBox 13"/>
          <p:cNvSpPr txBox="1"/>
          <p:nvPr/>
        </p:nvSpPr>
        <p:spPr>
          <a:xfrm>
            <a:off x="362992" y="4534631"/>
            <a:ext cx="8389124" cy="10156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notion of being “in care/looked after” in school curriculum: there was concern about where a child might be presented with issues around being looked after, as a topic in PSHE for example, rather than directed personally. The use of “mum/dad/family” in general conversation during lessons, was raised as an area to be sensitive about. This was seen as part of the general area of “being informed”. Who needs to know what about the Child Looked After? How is potential stigma approached?</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1" y="2642834"/>
            <a:ext cx="457708" cy="485184"/>
          </a:xfrm>
          <a:prstGeom prst="rect">
            <a:avLst/>
          </a:prstGeom>
          <a:solidFill>
            <a:schemeClr val="bg1"/>
          </a:solidFill>
        </p:spPr>
      </p:pic>
      <p:sp>
        <p:nvSpPr>
          <p:cNvPr id="16" name="TextBox 15">
            <a:hlinkClick r:id="rId9" action="ppaction://hlinksldjump"/>
          </p:cNvPr>
          <p:cNvSpPr txBox="1"/>
          <p:nvPr/>
        </p:nvSpPr>
        <p:spPr>
          <a:xfrm>
            <a:off x="5156696" y="2731212"/>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17" name="Picture 16">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387640" y="4021282"/>
            <a:ext cx="457708" cy="485184"/>
          </a:xfrm>
          <a:prstGeom prst="rect">
            <a:avLst/>
          </a:prstGeom>
          <a:solidFill>
            <a:schemeClr val="bg1"/>
          </a:solidFill>
        </p:spPr>
      </p:pic>
      <p:sp>
        <p:nvSpPr>
          <p:cNvPr id="18" name="TextBox 17">
            <a:hlinkClick r:id="rId9" action="ppaction://hlinksldjump"/>
          </p:cNvPr>
          <p:cNvSpPr txBox="1"/>
          <p:nvPr/>
        </p:nvSpPr>
        <p:spPr>
          <a:xfrm>
            <a:off x="5156695" y="4109659"/>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19" name="TextBox 18">
            <a:hlinkClick r:id="rId7"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1" name="Picture 20">
            <a:hlinkClick r:id="rId7"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14944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68844" y="1044962"/>
            <a:ext cx="1528763" cy="750094"/>
          </a:xfrm>
          <a:prstGeom prst="rect">
            <a:avLst/>
          </a:prstGeom>
        </p:spPr>
      </p:pic>
      <p:sp>
        <p:nvSpPr>
          <p:cNvPr id="5" name="Rectangle 4"/>
          <p:cNvSpPr/>
          <p:nvPr/>
        </p:nvSpPr>
        <p:spPr>
          <a:xfrm>
            <a:off x="2358693" y="942690"/>
            <a:ext cx="6961122" cy="916661"/>
          </a:xfrm>
          <a:prstGeom prst="rect">
            <a:avLst/>
          </a:prstGeom>
        </p:spPr>
        <p:txBody>
          <a:bodyPr wrap="square">
            <a:spAutoFit/>
          </a:bodyPr>
          <a:lstStyle/>
          <a:p>
            <a:pPr marL="44291">
              <a:lnSpc>
                <a:spcPct val="115000"/>
              </a:lnSpc>
            </a:pPr>
            <a:r>
              <a:rPr lang="en-GB" sz="24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Improving Educational Outcomes for Children Looked After</a:t>
            </a:r>
            <a:endParaRPr lang="en-GB" sz="24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33" name="Picture 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1" y="5772685"/>
            <a:ext cx="679336" cy="195845"/>
          </a:xfrm>
          <a:prstGeom prst="rect">
            <a:avLst/>
          </a:prstGeom>
        </p:spPr>
      </p:pic>
      <p:sp>
        <p:nvSpPr>
          <p:cNvPr id="34" name="TextBox 33">
            <a:hlinkClick r:id="rId5"/>
          </p:cNvPr>
          <p:cNvSpPr txBox="1"/>
          <p:nvPr/>
        </p:nvSpPr>
        <p:spPr>
          <a:xfrm>
            <a:off x="902100" y="5822554"/>
            <a:ext cx="2861248" cy="184666"/>
          </a:xfrm>
          <a:prstGeom prst="rect">
            <a:avLst/>
          </a:prstGeom>
          <a:noFill/>
        </p:spPr>
        <p:txBody>
          <a:bodyPr wrap="square" rtlCol="0">
            <a:spAutoFit/>
          </a:bodyPr>
          <a:lstStyle/>
          <a:p>
            <a:r>
              <a:rPr lang="en-GB" sz="600" dirty="0">
                <a:solidFill>
                  <a:schemeClr val="bg2">
                    <a:lumMod val="75000"/>
                  </a:schemeClr>
                </a:solidFill>
                <a:latin typeface="Arial Black" panose="020B0A04020102020204" pitchFamily="34" charset="0"/>
                <a:cs typeface="Arial" panose="020B0604020202020204" pitchFamily="34" charset="0"/>
              </a:rPr>
              <a:t>This site has been developed and hosted by Achievement for All</a:t>
            </a:r>
          </a:p>
        </p:txBody>
      </p:sp>
      <p:sp>
        <p:nvSpPr>
          <p:cNvPr id="8" name="TextBox 7">
            <a:hlinkClick r:id="rId7" action="ppaction://hlinksldjump"/>
          </p:cNvPr>
          <p:cNvSpPr txBox="1">
            <a:spLocks/>
          </p:cNvSpPr>
          <p:nvPr/>
        </p:nvSpPr>
        <p:spPr>
          <a:xfrm>
            <a:off x="168841" y="2001522"/>
            <a:ext cx="8583275" cy="380248"/>
          </a:xfrm>
          <a:prstGeom prst="rect">
            <a:avLst/>
          </a:prstGeom>
          <a:solidFill>
            <a:srgbClr val="15ABB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575" b="1" dirty="0">
              <a:latin typeface="Arial" panose="020B0604020202020204" pitchFamily="34" charset="0"/>
              <a:cs typeface="Arial" panose="020B0604020202020204" pitchFamily="34" charset="0"/>
            </a:endParaRPr>
          </a:p>
          <a:p>
            <a:r>
              <a:rPr lang="en-GB" sz="1575" b="1" dirty="0">
                <a:latin typeface="Arial" panose="020B0604020202020204" pitchFamily="34" charset="0"/>
                <a:cs typeface="Arial" panose="020B0604020202020204" pitchFamily="34" charset="0"/>
              </a:rPr>
              <a:t>Educational barriers to educational attainment</a:t>
            </a:r>
          </a:p>
          <a:p>
            <a:endParaRPr lang="en-GB" sz="2400" b="1" dirty="0">
              <a:latin typeface="Arial" panose="020B0604020202020204" pitchFamily="34" charset="0"/>
              <a:cs typeface="Arial" panose="020B0604020202020204" pitchFamily="34" charset="0"/>
            </a:endParaRPr>
          </a:p>
        </p:txBody>
      </p:sp>
      <p:pic>
        <p:nvPicPr>
          <p:cNvPr id="20" name="Picture 19">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6730" y="2565638"/>
            <a:ext cx="457708" cy="485184"/>
          </a:xfrm>
          <a:prstGeom prst="rect">
            <a:avLst/>
          </a:prstGeom>
          <a:solidFill>
            <a:schemeClr val="bg1"/>
          </a:solidFill>
        </p:spPr>
      </p:pic>
      <p:sp>
        <p:nvSpPr>
          <p:cNvPr id="22" name="TextBox 21"/>
          <p:cNvSpPr txBox="1"/>
          <p:nvPr/>
        </p:nvSpPr>
        <p:spPr>
          <a:xfrm>
            <a:off x="361720" y="3016786"/>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The notion of being “in care/looked after” in the school environment: sometimes the CLA does not want carer to come into school, because they would feel identified. </a:t>
            </a:r>
          </a:p>
        </p:txBody>
      </p:sp>
      <p:sp>
        <p:nvSpPr>
          <p:cNvPr id="12" name="TextBox 11"/>
          <p:cNvSpPr txBox="1"/>
          <p:nvPr/>
        </p:nvSpPr>
        <p:spPr>
          <a:xfrm>
            <a:off x="1078730" y="2669731"/>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3. Being identified as a CLA</a:t>
            </a:r>
          </a:p>
        </p:txBody>
      </p:sp>
      <p:pic>
        <p:nvPicPr>
          <p:cNvPr id="11" name="Picture 1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5459" y="3564194"/>
            <a:ext cx="457708" cy="485184"/>
          </a:xfrm>
          <a:prstGeom prst="rect">
            <a:avLst/>
          </a:prstGeom>
          <a:solidFill>
            <a:schemeClr val="bg1"/>
          </a:solidFill>
        </p:spPr>
      </p:pic>
      <p:sp>
        <p:nvSpPr>
          <p:cNvPr id="13" name="TextBox 12"/>
          <p:cNvSpPr txBox="1"/>
          <p:nvPr/>
        </p:nvSpPr>
        <p:spPr>
          <a:xfrm>
            <a:off x="1077459" y="3668287"/>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4. Support with homework</a:t>
            </a:r>
          </a:p>
        </p:txBody>
      </p:sp>
      <p:sp>
        <p:nvSpPr>
          <p:cNvPr id="14" name="TextBox 13"/>
          <p:cNvSpPr txBox="1"/>
          <p:nvPr/>
        </p:nvSpPr>
        <p:spPr>
          <a:xfrm>
            <a:off x="361720" y="4123652"/>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Homework is always an area of potential concern, especially around parental knowledge and confidence. It is very important that carers are fully supported by the school so they can support their child.</a:t>
            </a:r>
          </a:p>
        </p:txBody>
      </p:sp>
      <p:pic>
        <p:nvPicPr>
          <p:cNvPr id="15" name="Picture 14">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375459" y="4595554"/>
            <a:ext cx="457708" cy="485184"/>
          </a:xfrm>
          <a:prstGeom prst="rect">
            <a:avLst/>
          </a:prstGeom>
          <a:solidFill>
            <a:schemeClr val="bg1"/>
          </a:solidFill>
        </p:spPr>
      </p:pic>
      <p:sp>
        <p:nvSpPr>
          <p:cNvPr id="16" name="TextBox 15"/>
          <p:cNvSpPr txBox="1"/>
          <p:nvPr/>
        </p:nvSpPr>
        <p:spPr>
          <a:xfrm>
            <a:off x="1077459" y="4699646"/>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5. Use of language</a:t>
            </a:r>
          </a:p>
        </p:txBody>
      </p:sp>
      <p:sp>
        <p:nvSpPr>
          <p:cNvPr id="17" name="TextBox 16"/>
          <p:cNvSpPr txBox="1"/>
          <p:nvPr/>
        </p:nvSpPr>
        <p:spPr>
          <a:xfrm>
            <a:off x="361720" y="5188881"/>
            <a:ext cx="8389124" cy="4616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GB" sz="1200" dirty="0">
                <a:solidFill>
                  <a:schemeClr val="tx1"/>
                </a:solidFill>
                <a:latin typeface="Arial" panose="020B0604020202020204" pitchFamily="34" charset="0"/>
                <a:cs typeface="Arial" panose="020B0604020202020204" pitchFamily="34" charset="0"/>
              </a:rPr>
              <a:t>It was understood that sensitive use of language was important, but some schools were unsure about how to describe the child in front of others.</a:t>
            </a:r>
          </a:p>
        </p:txBody>
      </p:sp>
      <p:pic>
        <p:nvPicPr>
          <p:cNvPr id="18" name="Picture 17">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7" y="2556156"/>
            <a:ext cx="457708" cy="485184"/>
          </a:xfrm>
          <a:prstGeom prst="rect">
            <a:avLst/>
          </a:prstGeom>
          <a:solidFill>
            <a:schemeClr val="bg1"/>
          </a:solidFill>
        </p:spPr>
      </p:pic>
      <p:sp>
        <p:nvSpPr>
          <p:cNvPr id="19" name="TextBox 18">
            <a:hlinkClick r:id="rId9" action="ppaction://hlinksldjump"/>
          </p:cNvPr>
          <p:cNvSpPr txBox="1"/>
          <p:nvPr/>
        </p:nvSpPr>
        <p:spPr>
          <a:xfrm>
            <a:off x="5195332" y="2644534"/>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1" name="Picture 20">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6" y="3566597"/>
            <a:ext cx="457708" cy="485184"/>
          </a:xfrm>
          <a:prstGeom prst="rect">
            <a:avLst/>
          </a:prstGeom>
          <a:solidFill>
            <a:schemeClr val="bg1"/>
          </a:solidFill>
        </p:spPr>
      </p:pic>
      <p:sp>
        <p:nvSpPr>
          <p:cNvPr id="23" name="TextBox 22">
            <a:hlinkClick r:id="rId9" action="ppaction://hlinksldjump"/>
          </p:cNvPr>
          <p:cNvSpPr txBox="1"/>
          <p:nvPr/>
        </p:nvSpPr>
        <p:spPr>
          <a:xfrm>
            <a:off x="5195331" y="3654975"/>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pic>
        <p:nvPicPr>
          <p:cNvPr id="24" name="Picture 23">
            <a:hlinkClick r:id="rId7" action="ppaction://hlinksldjump"/>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rot="5400000">
            <a:off x="4426275" y="4661993"/>
            <a:ext cx="457708" cy="485184"/>
          </a:xfrm>
          <a:prstGeom prst="rect">
            <a:avLst/>
          </a:prstGeom>
          <a:solidFill>
            <a:schemeClr val="bg1"/>
          </a:solidFill>
        </p:spPr>
      </p:pic>
      <p:sp>
        <p:nvSpPr>
          <p:cNvPr id="25" name="TextBox 24">
            <a:hlinkClick r:id="rId9" action="ppaction://hlinksldjump"/>
          </p:cNvPr>
          <p:cNvSpPr txBox="1"/>
          <p:nvPr/>
        </p:nvSpPr>
        <p:spPr>
          <a:xfrm>
            <a:off x="5195331" y="4750370"/>
            <a:ext cx="2996293" cy="300082"/>
          </a:xfrm>
          <a:prstGeom prst="rect">
            <a:avLst/>
          </a:prstGeom>
          <a:solidFill>
            <a:schemeClr val="bg1"/>
          </a:solidFill>
          <a:ln w="57150">
            <a:solidFill>
              <a:srgbClr val="DB0665"/>
            </a:solidFill>
          </a:ln>
        </p:spPr>
        <p:txBody>
          <a:bodyPr wrap="square" rtlCol="0">
            <a:spAutoFit/>
          </a:bodyPr>
          <a:lstStyle/>
          <a:p>
            <a:r>
              <a:rPr lang="en-GB" sz="1350" dirty="0">
                <a:latin typeface="Arial" panose="020B0604020202020204" pitchFamily="34" charset="0"/>
                <a:cs typeface="Arial" panose="020B0604020202020204" pitchFamily="34" charset="0"/>
              </a:rPr>
              <a:t>Solutions</a:t>
            </a:r>
          </a:p>
        </p:txBody>
      </p:sp>
      <p:sp>
        <p:nvSpPr>
          <p:cNvPr id="26" name="TextBox 25">
            <a:hlinkClick r:id="rId7" action="ppaction://hlinksldjump"/>
          </p:cNvPr>
          <p:cNvSpPr txBox="1"/>
          <p:nvPr/>
        </p:nvSpPr>
        <p:spPr>
          <a:xfrm>
            <a:off x="8037746" y="5498126"/>
            <a:ext cx="777135" cy="230832"/>
          </a:xfrm>
          <a:prstGeom prst="rect">
            <a:avLst/>
          </a:prstGeom>
          <a:noFill/>
        </p:spPr>
        <p:txBody>
          <a:bodyPr wrap="square" rtlCol="0">
            <a:spAutoFit/>
          </a:bodyPr>
          <a:lstStyle/>
          <a:p>
            <a:r>
              <a:rPr lang="en-GB" sz="900" dirty="0">
                <a:solidFill>
                  <a:schemeClr val="bg1">
                    <a:lumMod val="65000"/>
                  </a:schemeClr>
                </a:solidFill>
                <a:latin typeface="Arial Black" panose="020B0A04020102020204" pitchFamily="34" charset="0"/>
              </a:rPr>
              <a:t>BACK</a:t>
            </a:r>
          </a:p>
        </p:txBody>
      </p:sp>
      <p:pic>
        <p:nvPicPr>
          <p:cNvPr id="27" name="Picture 26">
            <a:hlinkClick r:id="rId7"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519763" y="5358553"/>
            <a:ext cx="493919" cy="486897"/>
          </a:xfrm>
          <a:prstGeom prst="rect">
            <a:avLst/>
          </a:prstGeom>
        </p:spPr>
      </p:pic>
    </p:spTree>
    <p:extLst>
      <p:ext uri="{BB962C8B-B14F-4D97-AF65-F5344CB8AC3E}">
        <p14:creationId xmlns:p14="http://schemas.microsoft.com/office/powerpoint/2010/main" val="374015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3241</TotalTime>
  <Words>6229</Words>
  <Application>Microsoft Office PowerPoint</Application>
  <PresentationFormat>On-screen Show (4:3)</PresentationFormat>
  <Paragraphs>431</Paragraphs>
  <Slides>49</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 Black</vt:lpstr>
      <vt:lpstr>Arial</vt:lpstr>
      <vt:lpstr>Calibri</vt:lpstr>
      <vt:lpstr>Office Theme</vt:lpstr>
      <vt:lpstr>Our charity </vt:lpstr>
      <vt:lpstr>Our charity</vt:lpstr>
      <vt:lpstr>Who we are &amp; what we do…</vt:lpstr>
      <vt:lpstr>Aims of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Primary school, disadvantaged community with many PCLA</vt:lpstr>
      <vt:lpstr>What we did </vt:lpstr>
      <vt:lpstr>Impact</vt:lpstr>
      <vt:lpstr>Parent/ carer/ staff feedback</vt:lpstr>
      <vt:lpstr>Case study: Secondary with CLA and PCLA</vt:lpstr>
      <vt:lpstr>What we did </vt:lpstr>
      <vt:lpstr>PowerPoint Presentation</vt:lpstr>
      <vt:lpstr>PowerPoint Presentation</vt:lpstr>
      <vt:lpstr>Impact</vt:lpstr>
      <vt:lpstr>Another said   "Thank you for al most inspirational evening and a great reminder of the importance of listening. I would like to thank you for your huge acknowledgement of our children's' needs (which in a way can be seen as hidden disabilities) and being instrumental in helping our girls weather the storms of secondary school where they will encounter many interactions especially with peers as rejections.   For our girls these perceived rejections can trigger a host of emotional reactions and it is the wonderful scaffolding that you are putting in place to hold them that will be their saving grace. Our daughter, feels secure, happy and at home at Holy Cross school and this I feel is mainly down to how you have welcomed and supported her. She feels heard and respected, as do I as a parent. So a big thank you to you all." </vt:lpstr>
      <vt:lpstr>PowerPoint Presentation</vt:lpstr>
      <vt:lpstr>PowerPoint Presentation</vt:lpstr>
      <vt:lpstr>                         Impact      Profile of CLA/ PCLA has been raised and a greater understanding of their needs and how this impacts on their everyday life at school.   Staff have a broader range of strategies to meet their needs.  Designated teacher feels a need has been met that they have wanted to be more proactive in meeting these needs. She can see positive impact on individual pupils as a result. She also feels she is doing more with the whole cohort of children.  Progress for CLA has been very positive across the board. They feel supported, with staff sensitively providing for needs.  Self-esteem for CLA/PLCA has improved.  Transition for Y7s was smooth due to good communications and understanding.    </vt:lpstr>
      <vt:lpstr>Q and 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Cameron</dc:creator>
  <cp:lastModifiedBy>Susan Soar</cp:lastModifiedBy>
  <cp:revision>212</cp:revision>
  <dcterms:created xsi:type="dcterms:W3CDTF">2017-06-19T15:29:25Z</dcterms:created>
  <dcterms:modified xsi:type="dcterms:W3CDTF">2020-03-16T12:19:14Z</dcterms:modified>
</cp:coreProperties>
</file>